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357" r:id="rId2"/>
    <p:sldId id="358" r:id="rId3"/>
    <p:sldId id="401" r:id="rId4"/>
    <p:sldId id="402" r:id="rId5"/>
    <p:sldId id="403" r:id="rId6"/>
    <p:sldId id="404" r:id="rId7"/>
    <p:sldId id="405" r:id="rId8"/>
    <p:sldId id="408" r:id="rId9"/>
    <p:sldId id="409" r:id="rId10"/>
    <p:sldId id="413" r:id="rId11"/>
    <p:sldId id="414" r:id="rId12"/>
    <p:sldId id="416" r:id="rId13"/>
    <p:sldId id="418" r:id="rId14"/>
    <p:sldId id="420" r:id="rId15"/>
    <p:sldId id="422" r:id="rId16"/>
    <p:sldId id="423" r:id="rId17"/>
    <p:sldId id="389" r:id="rId18"/>
    <p:sldId id="424" r:id="rId19"/>
    <p:sldId id="425" r:id="rId20"/>
    <p:sldId id="426" r:id="rId21"/>
    <p:sldId id="428" r:id="rId22"/>
    <p:sldId id="430" r:id="rId23"/>
    <p:sldId id="432" r:id="rId24"/>
    <p:sldId id="433" r:id="rId25"/>
    <p:sldId id="434" r:id="rId26"/>
    <p:sldId id="435" r:id="rId27"/>
    <p:sldId id="436" r:id="rId28"/>
    <p:sldId id="437" r:id="rId29"/>
    <p:sldId id="443" r:id="rId30"/>
    <p:sldId id="445" r:id="rId31"/>
    <p:sldId id="446" r:id="rId32"/>
    <p:sldId id="447" r:id="rId33"/>
    <p:sldId id="400" r:id="rId34"/>
  </p:sldIdLst>
  <p:sldSz cx="13439775" cy="7559675"/>
  <p:notesSz cx="7099300" cy="10234613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swald" panose="00000500000000000000" pitchFamily="2" charset="0"/>
      <p:regular r:id="rId40"/>
      <p:bold r:id="rId41"/>
    </p:embeddedFont>
  </p:embeddedFontLst>
  <p:defaultTextStyle>
    <a:defPPr>
      <a:defRPr lang="en-US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  <p15:guide id="3" orient="horz" pos="3481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7987" userDrawn="1">
          <p15:clr>
            <a:srgbClr val="A4A3A4"/>
          </p15:clr>
        </p15:guide>
        <p15:guide id="6" orient="horz" pos="1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D0B"/>
    <a:srgbClr val="DA306C"/>
    <a:srgbClr val="00B9EE"/>
    <a:srgbClr val="8E5598"/>
    <a:srgbClr val="16316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718B6-75BE-4158-B630-2FCBB5E0B55C}" v="8" dt="2022-08-15T16:24:34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33" autoAdjust="0"/>
    <p:restoredTop sz="94665" autoAdjust="0"/>
  </p:normalViewPr>
  <p:slideViewPr>
    <p:cSldViewPr snapToGrid="0" showGuides="1">
      <p:cViewPr varScale="1">
        <p:scale>
          <a:sx n="60" d="100"/>
          <a:sy n="60" d="100"/>
        </p:scale>
        <p:origin x="976" y="60"/>
      </p:cViewPr>
      <p:guideLst>
        <p:guide orient="horz" pos="2381"/>
        <p:guide pos="4234"/>
        <p:guide orient="horz" pos="3481"/>
        <p:guide/>
        <p:guide pos="7987"/>
        <p:guide orient="horz" pos="10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BA2CEE-DCE2-44DF-BB5C-69A3F38E0CDE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0571A40-91A9-4E9B-BB27-007A3CF04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0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5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18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rectangle with a blue background&#10;&#10;Description automatically generated with low confidence">
            <a:extLst>
              <a:ext uri="{FF2B5EF4-FFF2-40B4-BE49-F238E27FC236}">
                <a16:creationId xmlns:a16="http://schemas.microsoft.com/office/drawing/2014/main" id="{889B5504-9EB0-E486-5AB9-40A23D962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3439775" cy="203354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9F1BC732-672B-5136-1F34-21E2CC0D9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20C9AC4-A902-0141-51B9-903D118937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837"/>
            <a:ext cx="5354209" cy="3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7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205C92-85B3-C0D7-ED1A-ABA9974A5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634"/>
            <a:ext cx="3782162" cy="26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205C92-85B3-C0D7-ED1A-ABA9974A5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2642"/>
            <a:ext cx="5052767" cy="35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nit Aim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81" y="1819175"/>
            <a:ext cx="8126694" cy="57405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97140-4B55-5EA4-DE98-48829D971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8"/>
            <a:ext cx="5636435" cy="39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9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it Aim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97140-4B55-5EA4-DE98-48829D971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8"/>
            <a:ext cx="5636435" cy="397907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9A0073C-2FB5-3F15-BD2C-72E1F5B81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8215" y="-100744"/>
            <a:ext cx="2391560" cy="76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47FC6B4-51E6-1F13-C074-8A0631C5C519}"/>
              </a:ext>
            </a:extLst>
          </p:cNvPr>
          <p:cNvSpPr/>
          <p:nvPr userDrawn="1"/>
        </p:nvSpPr>
        <p:spPr>
          <a:xfrm>
            <a:off x="-7240" y="0"/>
            <a:ext cx="13447015" cy="1749930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1405 w 13439775"/>
              <a:gd name="connsiteY0" fmla="*/ 0 h 1748988"/>
              <a:gd name="connsiteX1" fmla="*/ 13438149 w 13439775"/>
              <a:gd name="connsiteY1" fmla="*/ 1692 h 1748988"/>
              <a:gd name="connsiteX2" fmla="*/ 13439775 w 13439775"/>
              <a:gd name="connsiteY2" fmla="*/ 577413 h 1748988"/>
              <a:gd name="connsiteX3" fmla="*/ 0 w 13439775"/>
              <a:gd name="connsiteY3" fmla="*/ 1748988 h 1748988"/>
              <a:gd name="connsiteX4" fmla="*/ 1405 w 13439775"/>
              <a:gd name="connsiteY4" fmla="*/ 0 h 1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8988">
                <a:moveTo>
                  <a:pt x="1405" y="0"/>
                </a:moveTo>
                <a:lnTo>
                  <a:pt x="13438149" y="1692"/>
                </a:lnTo>
                <a:cubicBezTo>
                  <a:pt x="13439749" y="192541"/>
                  <a:pt x="13438175" y="386564"/>
                  <a:pt x="13439775" y="577413"/>
                </a:cubicBezTo>
                <a:lnTo>
                  <a:pt x="0" y="1748988"/>
                </a:lnTo>
                <a:cubicBezTo>
                  <a:pt x="1600" y="1167124"/>
                  <a:pt x="-195" y="581864"/>
                  <a:pt x="14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69BBF-3BB3-738C-51FE-BAD9AA483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681" y="-101883"/>
            <a:ext cx="2030094" cy="76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5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33351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18C90B-916C-9363-673F-4D9C93DEF5A0}"/>
              </a:ext>
            </a:extLst>
          </p:cNvPr>
          <p:cNvSpPr/>
          <p:nvPr userDrawn="1"/>
        </p:nvSpPr>
        <p:spPr>
          <a:xfrm>
            <a:off x="-1" y="0"/>
            <a:ext cx="13439776" cy="100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49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2A80D32-4519-7458-BD4D-06AC35E0A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1258" y="0"/>
            <a:ext cx="174851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7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313E778-C191-C857-4CFE-021476464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10" name="Picture 9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8113398C-CD03-1234-0B55-29628C6EC9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53" y="1379854"/>
            <a:ext cx="2794120" cy="95997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CCAC68B9-99F1-8DA8-E047-C5BE7B36DD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124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112" y="-2021"/>
            <a:ext cx="13440886" cy="175678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50166"/>
              <a:gd name="connsiteY0" fmla="*/ 415636 h 2357438"/>
              <a:gd name="connsiteX1" fmla="*/ 13450166 w 13450166"/>
              <a:gd name="connsiteY1" fmla="*/ 0 h 2357438"/>
              <a:gd name="connsiteX2" fmla="*/ 13450166 w 13450166"/>
              <a:gd name="connsiteY2" fmla="*/ 1185863 h 2357438"/>
              <a:gd name="connsiteX3" fmla="*/ 10391 w 13450166"/>
              <a:gd name="connsiteY3" fmla="*/ 2357438 h 2357438"/>
              <a:gd name="connsiteX4" fmla="*/ 0 w 13450166"/>
              <a:gd name="connsiteY4" fmla="*/ 415636 h 2357438"/>
              <a:gd name="connsiteX0" fmla="*/ 0 w 13450166"/>
              <a:gd name="connsiteY0" fmla="*/ 20781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0781 h 1962583"/>
              <a:gd name="connsiteX0" fmla="*/ 0 w 13450166"/>
              <a:gd name="connsiteY0" fmla="*/ 259772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59772 h 1962583"/>
              <a:gd name="connsiteX0" fmla="*/ 0 w 13450166"/>
              <a:gd name="connsiteY0" fmla="*/ 51954 h 1754765"/>
              <a:gd name="connsiteX1" fmla="*/ 13450166 w 13450166"/>
              <a:gd name="connsiteY1" fmla="*/ 0 h 1754765"/>
              <a:gd name="connsiteX2" fmla="*/ 13450166 w 13450166"/>
              <a:gd name="connsiteY2" fmla="*/ 583190 h 1754765"/>
              <a:gd name="connsiteX3" fmla="*/ 10391 w 13450166"/>
              <a:gd name="connsiteY3" fmla="*/ 1754765 h 1754765"/>
              <a:gd name="connsiteX4" fmla="*/ 0 w 13450166"/>
              <a:gd name="connsiteY4" fmla="*/ 51954 h 1754765"/>
              <a:gd name="connsiteX0" fmla="*/ 6101 w 13440392"/>
              <a:gd name="connsiteY0" fmla="*/ 1154 h 1754765"/>
              <a:gd name="connsiteX1" fmla="*/ 13440392 w 13440392"/>
              <a:gd name="connsiteY1" fmla="*/ 0 h 1754765"/>
              <a:gd name="connsiteX2" fmla="*/ 13440392 w 13440392"/>
              <a:gd name="connsiteY2" fmla="*/ 583190 h 1754765"/>
              <a:gd name="connsiteX3" fmla="*/ 617 w 13440392"/>
              <a:gd name="connsiteY3" fmla="*/ 1754765 h 1754765"/>
              <a:gd name="connsiteX4" fmla="*/ 6101 w 13440392"/>
              <a:gd name="connsiteY4" fmla="*/ 1154 h 1754765"/>
              <a:gd name="connsiteX0" fmla="*/ 3100 w 13440566"/>
              <a:gd name="connsiteY0" fmla="*/ 1154 h 1754765"/>
              <a:gd name="connsiteX1" fmla="*/ 13440566 w 13440566"/>
              <a:gd name="connsiteY1" fmla="*/ 0 h 1754765"/>
              <a:gd name="connsiteX2" fmla="*/ 13440566 w 13440566"/>
              <a:gd name="connsiteY2" fmla="*/ 583190 h 1754765"/>
              <a:gd name="connsiteX3" fmla="*/ 791 w 13440566"/>
              <a:gd name="connsiteY3" fmla="*/ 1754765 h 1754765"/>
              <a:gd name="connsiteX4" fmla="*/ 3100 w 13440566"/>
              <a:gd name="connsiteY4" fmla="*/ 1154 h 1754765"/>
              <a:gd name="connsiteX0" fmla="*/ 245 w 13440886"/>
              <a:gd name="connsiteY0" fmla="*/ 0 h 1756786"/>
              <a:gd name="connsiteX1" fmla="*/ 13440886 w 13440886"/>
              <a:gd name="connsiteY1" fmla="*/ 2021 h 1756786"/>
              <a:gd name="connsiteX2" fmla="*/ 13440886 w 13440886"/>
              <a:gd name="connsiteY2" fmla="*/ 585211 h 1756786"/>
              <a:gd name="connsiteX3" fmla="*/ 1111 w 13440886"/>
              <a:gd name="connsiteY3" fmla="*/ 1756786 h 1756786"/>
              <a:gd name="connsiteX4" fmla="*/ 245 w 13440886"/>
              <a:gd name="connsiteY4" fmla="*/ 0 h 1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886" h="1756786">
                <a:moveTo>
                  <a:pt x="245" y="0"/>
                </a:moveTo>
                <a:lnTo>
                  <a:pt x="13440886" y="2021"/>
                </a:lnTo>
                <a:lnTo>
                  <a:pt x="13440886" y="585211"/>
                </a:lnTo>
                <a:lnTo>
                  <a:pt x="1111" y="1756786"/>
                </a:lnTo>
                <a:cubicBezTo>
                  <a:pt x="-2353" y="1109519"/>
                  <a:pt x="3709" y="647267"/>
                  <a:pt x="2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3" y="1708772"/>
            <a:ext cx="8287911" cy="58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0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3" y="1708772"/>
            <a:ext cx="8287911" cy="58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3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112" y="-2021"/>
            <a:ext cx="13440886" cy="175678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50166"/>
              <a:gd name="connsiteY0" fmla="*/ 415636 h 2357438"/>
              <a:gd name="connsiteX1" fmla="*/ 13450166 w 13450166"/>
              <a:gd name="connsiteY1" fmla="*/ 0 h 2357438"/>
              <a:gd name="connsiteX2" fmla="*/ 13450166 w 13450166"/>
              <a:gd name="connsiteY2" fmla="*/ 1185863 h 2357438"/>
              <a:gd name="connsiteX3" fmla="*/ 10391 w 13450166"/>
              <a:gd name="connsiteY3" fmla="*/ 2357438 h 2357438"/>
              <a:gd name="connsiteX4" fmla="*/ 0 w 13450166"/>
              <a:gd name="connsiteY4" fmla="*/ 415636 h 2357438"/>
              <a:gd name="connsiteX0" fmla="*/ 0 w 13450166"/>
              <a:gd name="connsiteY0" fmla="*/ 20781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0781 h 1962583"/>
              <a:gd name="connsiteX0" fmla="*/ 0 w 13450166"/>
              <a:gd name="connsiteY0" fmla="*/ 259772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59772 h 1962583"/>
              <a:gd name="connsiteX0" fmla="*/ 0 w 13450166"/>
              <a:gd name="connsiteY0" fmla="*/ 51954 h 1754765"/>
              <a:gd name="connsiteX1" fmla="*/ 13450166 w 13450166"/>
              <a:gd name="connsiteY1" fmla="*/ 0 h 1754765"/>
              <a:gd name="connsiteX2" fmla="*/ 13450166 w 13450166"/>
              <a:gd name="connsiteY2" fmla="*/ 583190 h 1754765"/>
              <a:gd name="connsiteX3" fmla="*/ 10391 w 13450166"/>
              <a:gd name="connsiteY3" fmla="*/ 1754765 h 1754765"/>
              <a:gd name="connsiteX4" fmla="*/ 0 w 13450166"/>
              <a:gd name="connsiteY4" fmla="*/ 51954 h 1754765"/>
              <a:gd name="connsiteX0" fmla="*/ 6101 w 13440392"/>
              <a:gd name="connsiteY0" fmla="*/ 1154 h 1754765"/>
              <a:gd name="connsiteX1" fmla="*/ 13440392 w 13440392"/>
              <a:gd name="connsiteY1" fmla="*/ 0 h 1754765"/>
              <a:gd name="connsiteX2" fmla="*/ 13440392 w 13440392"/>
              <a:gd name="connsiteY2" fmla="*/ 583190 h 1754765"/>
              <a:gd name="connsiteX3" fmla="*/ 617 w 13440392"/>
              <a:gd name="connsiteY3" fmla="*/ 1754765 h 1754765"/>
              <a:gd name="connsiteX4" fmla="*/ 6101 w 13440392"/>
              <a:gd name="connsiteY4" fmla="*/ 1154 h 1754765"/>
              <a:gd name="connsiteX0" fmla="*/ 3100 w 13440566"/>
              <a:gd name="connsiteY0" fmla="*/ 1154 h 1754765"/>
              <a:gd name="connsiteX1" fmla="*/ 13440566 w 13440566"/>
              <a:gd name="connsiteY1" fmla="*/ 0 h 1754765"/>
              <a:gd name="connsiteX2" fmla="*/ 13440566 w 13440566"/>
              <a:gd name="connsiteY2" fmla="*/ 583190 h 1754765"/>
              <a:gd name="connsiteX3" fmla="*/ 791 w 13440566"/>
              <a:gd name="connsiteY3" fmla="*/ 1754765 h 1754765"/>
              <a:gd name="connsiteX4" fmla="*/ 3100 w 13440566"/>
              <a:gd name="connsiteY4" fmla="*/ 1154 h 1754765"/>
              <a:gd name="connsiteX0" fmla="*/ 245 w 13440886"/>
              <a:gd name="connsiteY0" fmla="*/ 0 h 1756786"/>
              <a:gd name="connsiteX1" fmla="*/ 13440886 w 13440886"/>
              <a:gd name="connsiteY1" fmla="*/ 2021 h 1756786"/>
              <a:gd name="connsiteX2" fmla="*/ 13440886 w 13440886"/>
              <a:gd name="connsiteY2" fmla="*/ 585211 h 1756786"/>
              <a:gd name="connsiteX3" fmla="*/ 1111 w 13440886"/>
              <a:gd name="connsiteY3" fmla="*/ 1756786 h 1756786"/>
              <a:gd name="connsiteX4" fmla="*/ 245 w 13440886"/>
              <a:gd name="connsiteY4" fmla="*/ 0 h 1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886" h="1756786">
                <a:moveTo>
                  <a:pt x="245" y="0"/>
                </a:moveTo>
                <a:lnTo>
                  <a:pt x="13440886" y="2021"/>
                </a:lnTo>
                <a:lnTo>
                  <a:pt x="13440886" y="585211"/>
                </a:lnTo>
                <a:lnTo>
                  <a:pt x="1111" y="1756786"/>
                </a:lnTo>
                <a:cubicBezTo>
                  <a:pt x="-2353" y="1109519"/>
                  <a:pt x="3709" y="647267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3" y="1708772"/>
            <a:ext cx="8287911" cy="58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0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477055-2874-87AA-DF69-BCBCFC949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4011"/>
            <a:ext cx="6878136" cy="48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6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5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70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drinking from a bottle&#10;&#10;Description automatically generated with medium confidence">
            <a:extLst>
              <a:ext uri="{FF2B5EF4-FFF2-40B4-BE49-F238E27FC236}">
                <a16:creationId xmlns:a16="http://schemas.microsoft.com/office/drawing/2014/main" id="{B301B45C-4A19-22E3-F573-203890122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47"/>
          <a:stretch/>
        </p:blipFill>
        <p:spPr>
          <a:xfrm>
            <a:off x="5232401" y="519774"/>
            <a:ext cx="8207374" cy="7039901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748F211-5CDE-8BE1-BAF1-A6EFC216A965}"/>
              </a:ext>
            </a:extLst>
          </p:cNvPr>
          <p:cNvSpPr/>
          <p:nvPr userDrawn="1"/>
        </p:nvSpPr>
        <p:spPr>
          <a:xfrm>
            <a:off x="-18660" y="490972"/>
            <a:ext cx="13458436" cy="1784803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4801 w 13442947"/>
              <a:gd name="connsiteY0" fmla="*/ 1704 h 1747296"/>
              <a:gd name="connsiteX1" fmla="*/ 13438149 w 13442947"/>
              <a:gd name="connsiteY1" fmla="*/ 0 h 1747296"/>
              <a:gd name="connsiteX2" fmla="*/ 13442947 w 13442947"/>
              <a:gd name="connsiteY2" fmla="*/ 572549 h 1747296"/>
              <a:gd name="connsiteX3" fmla="*/ 0 w 13442947"/>
              <a:gd name="connsiteY3" fmla="*/ 1747296 h 1747296"/>
              <a:gd name="connsiteX4" fmla="*/ 4801 w 13442947"/>
              <a:gd name="connsiteY4" fmla="*/ 1704 h 1747296"/>
              <a:gd name="connsiteX0" fmla="*/ 4801 w 13442947"/>
              <a:gd name="connsiteY0" fmla="*/ 0 h 1745592"/>
              <a:gd name="connsiteX1" fmla="*/ 12945853 w 13442947"/>
              <a:gd name="connsiteY1" fmla="*/ 51678 h 1745592"/>
              <a:gd name="connsiteX2" fmla="*/ 13442947 w 13442947"/>
              <a:gd name="connsiteY2" fmla="*/ 570845 h 1745592"/>
              <a:gd name="connsiteX3" fmla="*/ 0 w 13442947"/>
              <a:gd name="connsiteY3" fmla="*/ 1745592 h 1745592"/>
              <a:gd name="connsiteX4" fmla="*/ 4801 w 13442947"/>
              <a:gd name="connsiteY4" fmla="*/ 0 h 1745592"/>
              <a:gd name="connsiteX0" fmla="*/ 4801 w 13444440"/>
              <a:gd name="connsiteY0" fmla="*/ 37291 h 1782883"/>
              <a:gd name="connsiteX1" fmla="*/ 13444080 w 13444440"/>
              <a:gd name="connsiteY1" fmla="*/ 0 h 1782883"/>
              <a:gd name="connsiteX2" fmla="*/ 13442947 w 13444440"/>
              <a:gd name="connsiteY2" fmla="*/ 608136 h 1782883"/>
              <a:gd name="connsiteX3" fmla="*/ 0 w 13444440"/>
              <a:gd name="connsiteY3" fmla="*/ 1782883 h 1782883"/>
              <a:gd name="connsiteX4" fmla="*/ 4801 w 13444440"/>
              <a:gd name="connsiteY4" fmla="*/ 37291 h 1782883"/>
              <a:gd name="connsiteX0" fmla="*/ 648 w 13444440"/>
              <a:gd name="connsiteY0" fmla="*/ 74658 h 1782883"/>
              <a:gd name="connsiteX1" fmla="*/ 13444080 w 13444440"/>
              <a:gd name="connsiteY1" fmla="*/ 0 h 1782883"/>
              <a:gd name="connsiteX2" fmla="*/ 13442947 w 13444440"/>
              <a:gd name="connsiteY2" fmla="*/ 608136 h 1782883"/>
              <a:gd name="connsiteX3" fmla="*/ 0 w 13444440"/>
              <a:gd name="connsiteY3" fmla="*/ 1782883 h 1782883"/>
              <a:gd name="connsiteX4" fmla="*/ 648 w 13444440"/>
              <a:gd name="connsiteY4" fmla="*/ 74658 h 1782883"/>
              <a:gd name="connsiteX0" fmla="*/ 162 w 13443954"/>
              <a:gd name="connsiteY0" fmla="*/ 74658 h 1782883"/>
              <a:gd name="connsiteX1" fmla="*/ 13443594 w 13443954"/>
              <a:gd name="connsiteY1" fmla="*/ 0 h 1782883"/>
              <a:gd name="connsiteX2" fmla="*/ 13442461 w 13443954"/>
              <a:gd name="connsiteY2" fmla="*/ 608136 h 1782883"/>
              <a:gd name="connsiteX3" fmla="*/ 7818 w 13443954"/>
              <a:gd name="connsiteY3" fmla="*/ 1782883 h 1782883"/>
              <a:gd name="connsiteX4" fmla="*/ 162 w 13443954"/>
              <a:gd name="connsiteY4" fmla="*/ 74658 h 178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3954" h="1782883">
                <a:moveTo>
                  <a:pt x="162" y="74658"/>
                </a:moveTo>
                <a:lnTo>
                  <a:pt x="13443594" y="0"/>
                </a:lnTo>
                <a:cubicBezTo>
                  <a:pt x="13445194" y="190849"/>
                  <a:pt x="13440861" y="417287"/>
                  <a:pt x="13442461" y="608136"/>
                </a:cubicBezTo>
                <a:lnTo>
                  <a:pt x="7818" y="1782883"/>
                </a:lnTo>
                <a:cubicBezTo>
                  <a:pt x="9418" y="1201019"/>
                  <a:pt x="-1438" y="656522"/>
                  <a:pt x="162" y="746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5EBA5-7862-8368-AF06-756F29722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47013"/>
            <a:ext cx="9875747" cy="25126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FF3183-A21E-632B-329A-E7A223DD0380}"/>
              </a:ext>
            </a:extLst>
          </p:cNvPr>
          <p:cNvSpPr/>
          <p:nvPr userDrawn="1"/>
        </p:nvSpPr>
        <p:spPr>
          <a:xfrm>
            <a:off x="-19148" y="0"/>
            <a:ext cx="13458923" cy="86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77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BA09B3-B55B-39F2-B15D-FA68AFB5B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3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5937CB-3E50-1D7A-5EBB-8D278DD87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4"/>
            <a:ext cx="5974535" cy="42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8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5937CB-3E50-1D7A-5EBB-8D278DD87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4"/>
            <a:ext cx="5974535" cy="421776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9C4FE14-C802-9E7D-3C96-17FD75234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47194" cy="23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8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6D1081B-1997-7A2B-EAE6-0FC5E6A23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2697"/>
            <a:ext cx="5180175" cy="3656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4E9BE-FCAC-7554-A2F5-E13F84031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651" y="0"/>
            <a:ext cx="167512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0A0EBA-D895-426C-6826-14DBBEACC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65" y="0"/>
            <a:ext cx="6740710" cy="7559675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2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4E9BE-FCAC-7554-A2F5-E13F84031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651" y="0"/>
            <a:ext cx="1675123" cy="75596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39ECB55-5BF9-D14E-3C6C-F84B7414C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75737"/>
            <a:ext cx="5351645" cy="16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4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25775F6D-F0A9-09D8-FB23-8830D3707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48" y="1761423"/>
            <a:ext cx="8208452" cy="579825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0EF443-F746-2CE0-1B77-65FEDFCEF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30779"/>
            <a:ext cx="6808990" cy="19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8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F5F7087-A572-4DAB-8D9E-674468B89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0400"/>
            <a:ext cx="6174992" cy="435927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46D8C-0081-6F8D-0DA4-C8F9BA8B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6174992" cy="435927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04E20278-4A29-34E7-DDE3-A9418FE25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708417" cy="6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3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2697"/>
            <a:ext cx="5180176" cy="3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81625"/>
            <a:ext cx="11122871" cy="2978050"/>
          </a:xfrm>
          <a:prstGeom prst="rect">
            <a:avLst/>
          </a:prstGeom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8F3D3625-236D-AD90-66CC-AE37F22EB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46" y="1953928"/>
            <a:ext cx="7935927" cy="560574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5B9CF3-7205-7158-B514-3D4E92F3CA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87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2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68C51E-A98C-5EA2-A25A-337600034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87" cy="643930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74C8957A-E482-9515-41B7-539A605E3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17" cy="75596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536CB0-D0A2-3621-7F5D-6F22640722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99" y="1386038"/>
            <a:ext cx="8739876" cy="61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3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9FD955F-2058-5084-7F7D-9C496610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6958" y="0"/>
            <a:ext cx="1832816" cy="755967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59F884F-FC9E-524A-D912-ABA8EDA71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34310"/>
            <a:ext cx="7401826" cy="52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9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BD604CF-FB14-0CE9-B794-935DCF7F1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84346"/>
            <a:ext cx="12951611" cy="4075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1783B-A504-A604-DAFD-CD2ACF57A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9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9842231-7232-6503-6928-18710144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DD13780-3305-03FB-B510-6CD9F513A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261456"/>
            <a:ext cx="10481912" cy="32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AFB09F-3822-43BF-A1E7-B67F9383E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0762" y="0"/>
            <a:ext cx="11339014" cy="7559342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-3209" y="0"/>
            <a:ext cx="6936160" cy="7559342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  <a:gd name="connsiteX0" fmla="*/ 1450834 w 9537443"/>
              <a:gd name="connsiteY0" fmla="*/ 8552 h 7565677"/>
              <a:gd name="connsiteX1" fmla="*/ 9537443 w 9537443"/>
              <a:gd name="connsiteY1" fmla="*/ 0 h 7565677"/>
              <a:gd name="connsiteX2" fmla="*/ 7907245 w 9537443"/>
              <a:gd name="connsiteY2" fmla="*/ 7565677 h 7565677"/>
              <a:gd name="connsiteX3" fmla="*/ 9 w 9537443"/>
              <a:gd name="connsiteY3" fmla="*/ 7565677 h 7565677"/>
              <a:gd name="connsiteX4" fmla="*/ 1450834 w 9537443"/>
              <a:gd name="connsiteY4" fmla="*/ 8552 h 7565677"/>
              <a:gd name="connsiteX0" fmla="*/ 29533 w 8116142"/>
              <a:gd name="connsiteY0" fmla="*/ 8552 h 7565677"/>
              <a:gd name="connsiteX1" fmla="*/ 8116142 w 8116142"/>
              <a:gd name="connsiteY1" fmla="*/ 0 h 7565677"/>
              <a:gd name="connsiteX2" fmla="*/ 6485944 w 8116142"/>
              <a:gd name="connsiteY2" fmla="*/ 7565677 h 7565677"/>
              <a:gd name="connsiteX3" fmla="*/ 325 w 8116142"/>
              <a:gd name="connsiteY3" fmla="*/ 7565677 h 7565677"/>
              <a:gd name="connsiteX4" fmla="*/ 29533 w 8116142"/>
              <a:gd name="connsiteY4" fmla="*/ 8552 h 7565677"/>
              <a:gd name="connsiteX0" fmla="*/ 1637420 w 8115825"/>
              <a:gd name="connsiteY0" fmla="*/ 35207 h 7565677"/>
              <a:gd name="connsiteX1" fmla="*/ 8115825 w 8115825"/>
              <a:gd name="connsiteY1" fmla="*/ 0 h 7565677"/>
              <a:gd name="connsiteX2" fmla="*/ 6485627 w 8115825"/>
              <a:gd name="connsiteY2" fmla="*/ 7565677 h 7565677"/>
              <a:gd name="connsiteX3" fmla="*/ 8 w 8115825"/>
              <a:gd name="connsiteY3" fmla="*/ 7565677 h 7565677"/>
              <a:gd name="connsiteX4" fmla="*/ 1637420 w 8115825"/>
              <a:gd name="connsiteY4" fmla="*/ 35207 h 7565677"/>
              <a:gd name="connsiteX0" fmla="*/ 0 w 6478405"/>
              <a:gd name="connsiteY0" fmla="*/ 35207 h 7565677"/>
              <a:gd name="connsiteX1" fmla="*/ 6478405 w 6478405"/>
              <a:gd name="connsiteY1" fmla="*/ 0 h 7565677"/>
              <a:gd name="connsiteX2" fmla="*/ 4848207 w 6478405"/>
              <a:gd name="connsiteY2" fmla="*/ 7565677 h 7565677"/>
              <a:gd name="connsiteX3" fmla="*/ 68529 w 6478405"/>
              <a:gd name="connsiteY3" fmla="*/ 7565677 h 7565677"/>
              <a:gd name="connsiteX4" fmla="*/ 0 w 6478405"/>
              <a:gd name="connsiteY4" fmla="*/ 35207 h 7565677"/>
              <a:gd name="connsiteX0" fmla="*/ 0 w 6744958"/>
              <a:gd name="connsiteY0" fmla="*/ 8552 h 7565677"/>
              <a:gd name="connsiteX1" fmla="*/ 6744958 w 6744958"/>
              <a:gd name="connsiteY1" fmla="*/ 0 h 7565677"/>
              <a:gd name="connsiteX2" fmla="*/ 5114760 w 6744958"/>
              <a:gd name="connsiteY2" fmla="*/ 7565677 h 7565677"/>
              <a:gd name="connsiteX3" fmla="*/ 335082 w 6744958"/>
              <a:gd name="connsiteY3" fmla="*/ 7565677 h 7565677"/>
              <a:gd name="connsiteX4" fmla="*/ 0 w 6744958"/>
              <a:gd name="connsiteY4" fmla="*/ 8552 h 7565677"/>
              <a:gd name="connsiteX0" fmla="*/ 0 w 6744958"/>
              <a:gd name="connsiteY0" fmla="*/ 8552 h 7574561"/>
              <a:gd name="connsiteX1" fmla="*/ 6744958 w 6744958"/>
              <a:gd name="connsiteY1" fmla="*/ 0 h 7574561"/>
              <a:gd name="connsiteX2" fmla="*/ 5114760 w 6744958"/>
              <a:gd name="connsiteY2" fmla="*/ 7565677 h 7574561"/>
              <a:gd name="connsiteX3" fmla="*/ 6332 w 6744958"/>
              <a:gd name="connsiteY3" fmla="*/ 7574561 h 7574561"/>
              <a:gd name="connsiteX4" fmla="*/ 0 w 6744958"/>
              <a:gd name="connsiteY4" fmla="*/ 8552 h 7574561"/>
              <a:gd name="connsiteX0" fmla="*/ 0 w 6941973"/>
              <a:gd name="connsiteY0" fmla="*/ 2197 h 7574561"/>
              <a:gd name="connsiteX1" fmla="*/ 6941973 w 6941973"/>
              <a:gd name="connsiteY1" fmla="*/ 0 h 7574561"/>
              <a:gd name="connsiteX2" fmla="*/ 5311775 w 6941973"/>
              <a:gd name="connsiteY2" fmla="*/ 7565677 h 7574561"/>
              <a:gd name="connsiteX3" fmla="*/ 203347 w 6941973"/>
              <a:gd name="connsiteY3" fmla="*/ 7574561 h 7574561"/>
              <a:gd name="connsiteX4" fmla="*/ 0 w 6941973"/>
              <a:gd name="connsiteY4" fmla="*/ 2197 h 7574561"/>
              <a:gd name="connsiteX0" fmla="*/ 0 w 6941973"/>
              <a:gd name="connsiteY0" fmla="*/ 2197 h 7565677"/>
              <a:gd name="connsiteX1" fmla="*/ 6941973 w 6941973"/>
              <a:gd name="connsiteY1" fmla="*/ 0 h 7565677"/>
              <a:gd name="connsiteX2" fmla="*/ 5311775 w 6941973"/>
              <a:gd name="connsiteY2" fmla="*/ 7565677 h 7565677"/>
              <a:gd name="connsiteX3" fmla="*/ 3155 w 6941973"/>
              <a:gd name="connsiteY3" fmla="*/ 7565028 h 7565677"/>
              <a:gd name="connsiteX4" fmla="*/ 0 w 6941973"/>
              <a:gd name="connsiteY4" fmla="*/ 2197 h 756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1973" h="7565677">
                <a:moveTo>
                  <a:pt x="0" y="2197"/>
                </a:moveTo>
                <a:lnTo>
                  <a:pt x="6941973" y="0"/>
                </a:lnTo>
                <a:lnTo>
                  <a:pt x="5311775" y="7565677"/>
                </a:lnTo>
                <a:lnTo>
                  <a:pt x="3155" y="7565028"/>
                </a:lnTo>
                <a:cubicBezTo>
                  <a:pt x="-1020" y="5045136"/>
                  <a:pt x="4175" y="2522089"/>
                  <a:pt x="0" y="2197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8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E631E44-622B-B739-59AA-0FAA9108DDAA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6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E631E44-622B-B739-59AA-0FAA9108DDAA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5C5D421-CB9D-C5BC-BF4B-5AD1CD560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726"/>
            <a:ext cx="5459189" cy="385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8442"/>
            <a:ext cx="3854676" cy="272123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1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390968"/>
            <a:ext cx="1344612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46125"/>
              <a:gd name="connsiteY0" fmla="*/ 0 h 2636838"/>
              <a:gd name="connsiteX1" fmla="*/ 13439775 w 13446125"/>
              <a:gd name="connsiteY1" fmla="*/ 3175 h 2636838"/>
              <a:gd name="connsiteX2" fmla="*/ 13446125 w 13446125"/>
              <a:gd name="connsiteY2" fmla="*/ 1458913 h 2636838"/>
              <a:gd name="connsiteX3" fmla="*/ 0 w 13446125"/>
              <a:gd name="connsiteY3" fmla="*/ 2636838 h 2636838"/>
              <a:gd name="connsiteX4" fmla="*/ 0 w 1344612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6125" h="2636838">
                <a:moveTo>
                  <a:pt x="0" y="0"/>
                </a:moveTo>
                <a:lnTo>
                  <a:pt x="13439775" y="3175"/>
                </a:lnTo>
                <a:cubicBezTo>
                  <a:pt x="13441892" y="488421"/>
                  <a:pt x="13444008" y="973667"/>
                  <a:pt x="13446125" y="1458913"/>
                </a:cubicBez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8442"/>
            <a:ext cx="3854676" cy="272123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45F745-4950-CEB7-3682-FE4CA1823309}"/>
              </a:ext>
            </a:extLst>
          </p:cNvPr>
          <p:cNvSpPr/>
          <p:nvPr userDrawn="1"/>
        </p:nvSpPr>
        <p:spPr>
          <a:xfrm>
            <a:off x="0" y="0"/>
            <a:ext cx="13439775" cy="11974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70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F7153-1E23-2F02-CC06-688074368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2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F7153-1E23-2F02-CC06-688074368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10999-BACA-CEFC-CFD2-359394A9F8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6199003"/>
            <a:ext cx="5080001" cy="13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50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DF98BB-724A-693E-51C7-1A5500C49878}"/>
              </a:ext>
            </a:extLst>
          </p:cNvPr>
          <p:cNvSpPr/>
          <p:nvPr userDrawn="1"/>
        </p:nvSpPr>
        <p:spPr>
          <a:xfrm>
            <a:off x="933124" y="0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2EB977F-206F-CFD1-257E-68E84D093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4987667" cy="35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-2382" y="1"/>
            <a:ext cx="8627061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1108495 w 8624904"/>
              <a:gd name="connsiteY3" fmla="*/ 7559675 h 7564496"/>
              <a:gd name="connsiteX4" fmla="*/ 0 w 8624904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0 w 8624904"/>
              <a:gd name="connsiteY3" fmla="*/ 7559675 h 7564496"/>
              <a:gd name="connsiteX4" fmla="*/ 0 w 8624904"/>
              <a:gd name="connsiteY4" fmla="*/ 0 h 7564496"/>
              <a:gd name="connsiteX0" fmla="*/ 3175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3175 w 862807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8079" h="7564496">
                <a:moveTo>
                  <a:pt x="3175" y="0"/>
                </a:moveTo>
                <a:lnTo>
                  <a:pt x="8628079" y="631"/>
                </a:lnTo>
                <a:lnTo>
                  <a:pt x="7018469" y="7564496"/>
                </a:lnTo>
                <a:lnTo>
                  <a:pt x="0" y="7562850"/>
                </a:lnTo>
                <a:cubicBezTo>
                  <a:pt x="1058" y="5041900"/>
                  <a:pt x="2117" y="2520950"/>
                  <a:pt x="31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42088BA-D602-7583-F717-78CC44372C37}"/>
              </a:ext>
            </a:extLst>
          </p:cNvPr>
          <p:cNvSpPr/>
          <p:nvPr userDrawn="1"/>
        </p:nvSpPr>
        <p:spPr>
          <a:xfrm>
            <a:off x="0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E93819-954E-E4E9-7EDB-1E7630E3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178"/>
            <a:ext cx="8225787" cy="58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7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-2351" y="1"/>
            <a:ext cx="7069195" cy="7574139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1108495 w 8624904"/>
              <a:gd name="connsiteY3" fmla="*/ 7559675 h 7564496"/>
              <a:gd name="connsiteX4" fmla="*/ 0 w 8624904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0 w 8624904"/>
              <a:gd name="connsiteY3" fmla="*/ 7559675 h 7564496"/>
              <a:gd name="connsiteX4" fmla="*/ 0 w 8624904"/>
              <a:gd name="connsiteY4" fmla="*/ 0 h 7564496"/>
              <a:gd name="connsiteX0" fmla="*/ 3175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3175 w 8628079"/>
              <a:gd name="connsiteY4" fmla="*/ 0 h 7564496"/>
              <a:gd name="connsiteX0" fmla="*/ 703169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703169 w 8628079"/>
              <a:gd name="connsiteY4" fmla="*/ 0 h 7564496"/>
              <a:gd name="connsiteX0" fmla="*/ 26 w 7924936"/>
              <a:gd name="connsiteY0" fmla="*/ 0 h 7574139"/>
              <a:gd name="connsiteX1" fmla="*/ 7924936 w 7924936"/>
              <a:gd name="connsiteY1" fmla="*/ 631 h 7574139"/>
              <a:gd name="connsiteX2" fmla="*/ 6315326 w 7924936"/>
              <a:gd name="connsiteY2" fmla="*/ 7564496 h 7574139"/>
              <a:gd name="connsiteX3" fmla="*/ 30722 w 7924936"/>
              <a:gd name="connsiteY3" fmla="*/ 7574139 h 7574139"/>
              <a:gd name="connsiteX4" fmla="*/ 26 w 7924936"/>
              <a:gd name="connsiteY4" fmla="*/ 0 h 7574139"/>
              <a:gd name="connsiteX0" fmla="*/ 1019295 w 7894214"/>
              <a:gd name="connsiteY0" fmla="*/ 0 h 7574139"/>
              <a:gd name="connsiteX1" fmla="*/ 7894214 w 7894214"/>
              <a:gd name="connsiteY1" fmla="*/ 631 h 7574139"/>
              <a:gd name="connsiteX2" fmla="*/ 6284604 w 7894214"/>
              <a:gd name="connsiteY2" fmla="*/ 7564496 h 7574139"/>
              <a:gd name="connsiteX3" fmla="*/ 0 w 7894214"/>
              <a:gd name="connsiteY3" fmla="*/ 7574139 h 7574139"/>
              <a:gd name="connsiteX4" fmla="*/ 1019295 w 7894214"/>
              <a:gd name="connsiteY4" fmla="*/ 0 h 7574139"/>
              <a:gd name="connsiteX0" fmla="*/ 10 w 6874929"/>
              <a:gd name="connsiteY0" fmla="*/ 0 h 7574139"/>
              <a:gd name="connsiteX1" fmla="*/ 6874929 w 6874929"/>
              <a:gd name="connsiteY1" fmla="*/ 631 h 7574139"/>
              <a:gd name="connsiteX2" fmla="*/ 5265319 w 6874929"/>
              <a:gd name="connsiteY2" fmla="*/ 7564496 h 7574139"/>
              <a:gd name="connsiteX3" fmla="*/ 87156 w 6874929"/>
              <a:gd name="connsiteY3" fmla="*/ 7574139 h 7574139"/>
              <a:gd name="connsiteX4" fmla="*/ 10 w 6874929"/>
              <a:gd name="connsiteY4" fmla="*/ 0 h 7574139"/>
              <a:gd name="connsiteX0" fmla="*/ 76 w 6874995"/>
              <a:gd name="connsiteY0" fmla="*/ 0 h 7585428"/>
              <a:gd name="connsiteX1" fmla="*/ 6874995 w 6874995"/>
              <a:gd name="connsiteY1" fmla="*/ 631 h 7585428"/>
              <a:gd name="connsiteX2" fmla="*/ 5265385 w 6874995"/>
              <a:gd name="connsiteY2" fmla="*/ 7564496 h 7585428"/>
              <a:gd name="connsiteX3" fmla="*/ 8190 w 6874995"/>
              <a:gd name="connsiteY3" fmla="*/ 7585428 h 7585428"/>
              <a:gd name="connsiteX4" fmla="*/ 76 w 6874995"/>
              <a:gd name="connsiteY4" fmla="*/ 0 h 7585428"/>
              <a:gd name="connsiteX0" fmla="*/ 195110 w 7070029"/>
              <a:gd name="connsiteY0" fmla="*/ 0 h 7574139"/>
              <a:gd name="connsiteX1" fmla="*/ 7070029 w 7070029"/>
              <a:gd name="connsiteY1" fmla="*/ 631 h 7574139"/>
              <a:gd name="connsiteX2" fmla="*/ 5460419 w 7070029"/>
              <a:gd name="connsiteY2" fmla="*/ 7564496 h 7574139"/>
              <a:gd name="connsiteX3" fmla="*/ 0 w 7070029"/>
              <a:gd name="connsiteY3" fmla="*/ 7574139 h 7574139"/>
              <a:gd name="connsiteX4" fmla="*/ 195110 w 7070029"/>
              <a:gd name="connsiteY4" fmla="*/ 0 h 7574139"/>
              <a:gd name="connsiteX0" fmla="*/ 3176 w 7070029"/>
              <a:gd name="connsiteY0" fmla="*/ 0 h 7574139"/>
              <a:gd name="connsiteX1" fmla="*/ 7070029 w 7070029"/>
              <a:gd name="connsiteY1" fmla="*/ 631 h 7574139"/>
              <a:gd name="connsiteX2" fmla="*/ 5460419 w 7070029"/>
              <a:gd name="connsiteY2" fmla="*/ 7564496 h 7574139"/>
              <a:gd name="connsiteX3" fmla="*/ 0 w 7070029"/>
              <a:gd name="connsiteY3" fmla="*/ 7574139 h 7574139"/>
              <a:gd name="connsiteX4" fmla="*/ 3176 w 7070029"/>
              <a:gd name="connsiteY4" fmla="*/ 0 h 75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029" h="7574139">
                <a:moveTo>
                  <a:pt x="3176" y="0"/>
                </a:moveTo>
                <a:lnTo>
                  <a:pt x="7070029" y="631"/>
                </a:lnTo>
                <a:lnTo>
                  <a:pt x="5460419" y="7564496"/>
                </a:lnTo>
                <a:lnTo>
                  <a:pt x="0" y="7574139"/>
                </a:lnTo>
                <a:cubicBezTo>
                  <a:pt x="1058" y="5053189"/>
                  <a:pt x="2118" y="2520950"/>
                  <a:pt x="31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42088BA-D602-7583-F717-78CC44372C37}"/>
              </a:ext>
            </a:extLst>
          </p:cNvPr>
          <p:cNvSpPr/>
          <p:nvPr userDrawn="1"/>
        </p:nvSpPr>
        <p:spPr>
          <a:xfrm>
            <a:off x="0" y="-1694"/>
            <a:ext cx="13454253" cy="1750872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1405 w 13439775"/>
              <a:gd name="connsiteY0" fmla="*/ 0 h 1748988"/>
              <a:gd name="connsiteX1" fmla="*/ 13438149 w 13439775"/>
              <a:gd name="connsiteY1" fmla="*/ 1692 h 1748988"/>
              <a:gd name="connsiteX2" fmla="*/ 13439775 w 13439775"/>
              <a:gd name="connsiteY2" fmla="*/ 577413 h 1748988"/>
              <a:gd name="connsiteX3" fmla="*/ 0 w 13439775"/>
              <a:gd name="connsiteY3" fmla="*/ 1748988 h 1748988"/>
              <a:gd name="connsiteX4" fmla="*/ 1405 w 13439775"/>
              <a:gd name="connsiteY4" fmla="*/ 0 h 1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8988">
                <a:moveTo>
                  <a:pt x="1405" y="0"/>
                </a:moveTo>
                <a:lnTo>
                  <a:pt x="13438149" y="1692"/>
                </a:lnTo>
                <a:cubicBezTo>
                  <a:pt x="13439749" y="192541"/>
                  <a:pt x="13438175" y="386564"/>
                  <a:pt x="13439775" y="577413"/>
                </a:cubicBezTo>
                <a:lnTo>
                  <a:pt x="0" y="1748988"/>
                </a:lnTo>
                <a:cubicBezTo>
                  <a:pt x="1600" y="1167124"/>
                  <a:pt x="-195" y="581864"/>
                  <a:pt x="14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E93819-954E-E4E9-7EDB-1E7630E3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178"/>
            <a:ext cx="8225787" cy="58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0458"/>
            <a:ext cx="6359057" cy="448921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5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BE3A71E-78BF-DDA3-3003-1571C5936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598"/>
            <a:ext cx="7686136" cy="542607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252EC3D-4EA5-F509-0EA7-CC81833F1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5774" y="2587925"/>
            <a:ext cx="1103824" cy="49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2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22837"/>
            <a:ext cx="3735129" cy="263683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98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6110"/>
            <a:ext cx="8943279" cy="631356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-3175"/>
            <a:ext cx="13439775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8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6110"/>
            <a:ext cx="8943279" cy="631356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3475" y="609599"/>
            <a:ext cx="1646300" cy="695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59829-24A0-D6DA-A37D-11130F1D2D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734431" cy="8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45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6110"/>
            <a:ext cx="8943279" cy="631356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0" y="372462"/>
            <a:ext cx="13442950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4801 w 13442950"/>
              <a:gd name="connsiteY0" fmla="*/ 1704 h 1747296"/>
              <a:gd name="connsiteX1" fmla="*/ 13438149 w 13442950"/>
              <a:gd name="connsiteY1" fmla="*/ 0 h 1747296"/>
              <a:gd name="connsiteX2" fmla="*/ 13442950 w 13442950"/>
              <a:gd name="connsiteY2" fmla="*/ 575721 h 1747296"/>
              <a:gd name="connsiteX3" fmla="*/ 0 w 13442950"/>
              <a:gd name="connsiteY3" fmla="*/ 1747296 h 1747296"/>
              <a:gd name="connsiteX4" fmla="*/ 4801 w 13442950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2950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41350" y="384872"/>
                  <a:pt x="13442950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37F6FB-05BC-6EE9-0CA5-04694B22E8B2}"/>
              </a:ext>
            </a:extLst>
          </p:cNvPr>
          <p:cNvSpPr/>
          <p:nvPr userDrawn="1"/>
        </p:nvSpPr>
        <p:spPr>
          <a:xfrm>
            <a:off x="0" y="1"/>
            <a:ext cx="13439774" cy="771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6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-3175"/>
            <a:ext cx="13439775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3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E04A645-26F9-78DF-1D9F-A83E0A76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2825"/>
            <a:ext cx="6804947" cy="48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69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442F290B-D5E8-ECCC-F1E6-E7326BE44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7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14142"/>
            <a:ext cx="6297179" cy="4445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F37DA-E4BA-B547-29B0-7A1CB58038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3619176"/>
            <a:ext cx="5578474" cy="39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A6D73C-C367-7E52-0ED6-BCEBA1CDA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8680862" cy="7569896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5A28C09-0298-57CA-F276-0D234ADD3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6483926" cy="791683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19CDEEA-78B8-4D6C-A889-EFBC86902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6935"/>
            <a:ext cx="7591908" cy="53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19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4182423-1EC4-E3CF-74B8-3CFA4C4F2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78"/>
            <a:ext cx="7963179" cy="56249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4AB1D958-EA10-BB5F-804C-76DDF0BEE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1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2427BC-6415-3D60-77DB-307868D11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26157" cy="62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11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26156" cy="61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7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A20C60-5674-5FB2-D0D9-5B0310A91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428034" cy="63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6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2AD1DB2-6BF3-C599-0493-A1A34E11D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30417"/>
            <a:ext cx="8540554" cy="602925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575F11AA-A1F3-DC71-0EE0-D918EE757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5819" y="0"/>
            <a:ext cx="177395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5624761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5624761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9CE2410-CA55-8A62-3144-7BB50CC48F74}"/>
              </a:ext>
            </a:extLst>
          </p:cNvPr>
          <p:cNvSpPr/>
          <p:nvPr userDrawn="1"/>
        </p:nvSpPr>
        <p:spPr>
          <a:xfrm rot="10800000">
            <a:off x="54789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6322A-4020-CF28-8828-CD5D663C3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20"/>
            <a:ext cx="8731549" cy="61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1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D54CE1B-CAA1-904F-05CF-30697D783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5920"/>
            <a:ext cx="8371967" cy="59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2AF6-2B02-8B5F-18DA-CC58A9427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05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8DF90ED-4E4D-6558-1C2C-4C26BDBC4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320"/>
            <a:ext cx="8515800" cy="6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6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>
            <a:off x="0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536F7D3-08F7-6C3C-2F5C-3BA557B554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67051"/>
            <a:ext cx="4805714" cy="33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D54CE1B-CAA1-904F-05CF-30697D783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5920"/>
            <a:ext cx="8371967" cy="591375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CD3A56B-09BE-CDFA-AF6C-DF5D6296AF91}"/>
              </a:ext>
            </a:extLst>
          </p:cNvPr>
          <p:cNvSpPr/>
          <p:nvPr userDrawn="1"/>
        </p:nvSpPr>
        <p:spPr>
          <a:xfrm>
            <a:off x="0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3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13205E79-5C6E-EBD8-AD85-8024C6F78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0281" y="1846135"/>
            <a:ext cx="1319493" cy="57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845B9AA-C670-941B-9144-46A17DEEB1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531036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1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97AC16C-6BC1-6DF5-3663-221A9E45B1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7" y="0"/>
            <a:ext cx="10708417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EDEF9D-73B0-8A49-956E-5D4B6C735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8" y="0"/>
            <a:ext cx="7531036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AF6F07B-44FC-524A-8A43-8DDFF568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5" y="5108670"/>
            <a:ext cx="7699996" cy="24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2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61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 rot="10800000">
            <a:off x="5887056" y="-5014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6167739"/>
            <a:ext cx="4759465" cy="13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8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2AF6-2B02-8B5F-18DA-CC58A9427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166545F-8A6C-2FAE-0A47-0650438BE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92275" cy="59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3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 rot="10800000">
            <a:off x="5887056" y="-5014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7CD366E-F41D-D16D-456D-9C4C558D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4859"/>
            <a:ext cx="5063792" cy="3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6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0" y="-2675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7CD366E-F41D-D16D-456D-9C4C558D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859"/>
            <a:ext cx="5063792" cy="3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927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0" y="-2675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4A75B-5FC3-7DF7-F2F4-60EB6DA9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" y="701040"/>
            <a:ext cx="9715381" cy="68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465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02344"/>
            <a:ext cx="9086248" cy="26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277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EC8497A-0590-C7D0-3E43-A416D79BB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954"/>
            <a:ext cx="6627805" cy="46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88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6167739"/>
            <a:ext cx="4759465" cy="139193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C1281E9-7605-BABC-76A1-C71B51439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3995" y="0"/>
            <a:ext cx="422578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18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D6FC3E-CD7B-AD46-B255-87982940A925}"/>
              </a:ext>
            </a:extLst>
          </p:cNvPr>
          <p:cNvSpPr/>
          <p:nvPr userDrawn="1"/>
        </p:nvSpPr>
        <p:spPr>
          <a:xfrm>
            <a:off x="-1022" y="-11092"/>
            <a:ext cx="5873703" cy="757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42 w 5867423"/>
              <a:gd name="connsiteY0" fmla="*/ 26851 h 7572181"/>
              <a:gd name="connsiteX1" fmla="*/ 5867423 w 5867423"/>
              <a:gd name="connsiteY1" fmla="*/ 0 h 7572181"/>
              <a:gd name="connsiteX2" fmla="*/ 4267223 w 5867423"/>
              <a:gd name="connsiteY2" fmla="*/ 7571706 h 7572181"/>
              <a:gd name="connsiteX3" fmla="*/ 296327 w 5867423"/>
              <a:gd name="connsiteY3" fmla="*/ 7572181 h 7572181"/>
              <a:gd name="connsiteX4" fmla="*/ 42 w 5867423"/>
              <a:gd name="connsiteY4" fmla="*/ 26851 h 7572181"/>
              <a:gd name="connsiteX0" fmla="*/ 514 w 5867895"/>
              <a:gd name="connsiteY0" fmla="*/ 26851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26851 h 7572181"/>
              <a:gd name="connsiteX0" fmla="*/ 514 w 5867895"/>
              <a:gd name="connsiteY0" fmla="*/ 26851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26851 h 7572181"/>
              <a:gd name="connsiteX0" fmla="*/ 514 w 5867895"/>
              <a:gd name="connsiteY0" fmla="*/ 13426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13426 h 7572181"/>
              <a:gd name="connsiteX0" fmla="*/ 1039 w 5868420"/>
              <a:gd name="connsiteY0" fmla="*/ 13426 h 7572181"/>
              <a:gd name="connsiteX1" fmla="*/ 5868420 w 5868420"/>
              <a:gd name="connsiteY1" fmla="*/ 0 h 7572181"/>
              <a:gd name="connsiteX2" fmla="*/ 4268220 w 5868420"/>
              <a:gd name="connsiteY2" fmla="*/ 7571706 h 7572181"/>
              <a:gd name="connsiteX3" fmla="*/ 2703 w 5868420"/>
              <a:gd name="connsiteY3" fmla="*/ 7572181 h 7572181"/>
              <a:gd name="connsiteX4" fmla="*/ 1039 w 5868420"/>
              <a:gd name="connsiteY4" fmla="*/ 13426 h 7572181"/>
              <a:gd name="connsiteX0" fmla="*/ 1039 w 5865075"/>
              <a:gd name="connsiteY0" fmla="*/ 0 h 7558755"/>
              <a:gd name="connsiteX1" fmla="*/ 5865075 w 5865075"/>
              <a:gd name="connsiteY1" fmla="*/ 9983 h 7558755"/>
              <a:gd name="connsiteX2" fmla="*/ 4268220 w 5865075"/>
              <a:gd name="connsiteY2" fmla="*/ 7558280 h 7558755"/>
              <a:gd name="connsiteX3" fmla="*/ 2703 w 5865075"/>
              <a:gd name="connsiteY3" fmla="*/ 7558755 h 7558755"/>
              <a:gd name="connsiteX4" fmla="*/ 1039 w 5865075"/>
              <a:gd name="connsiteY4" fmla="*/ 0 h 755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075" h="7558755">
                <a:moveTo>
                  <a:pt x="1039" y="0"/>
                </a:moveTo>
                <a:lnTo>
                  <a:pt x="5865075" y="9983"/>
                </a:lnTo>
                <a:lnTo>
                  <a:pt x="4268220" y="7558280"/>
                </a:lnTo>
                <a:lnTo>
                  <a:pt x="2703" y="7558755"/>
                </a:lnTo>
                <a:cubicBezTo>
                  <a:pt x="6872" y="5034695"/>
                  <a:pt x="-3130" y="2524060"/>
                  <a:pt x="1039" y="0"/>
                </a:cubicBezTo>
                <a:close/>
              </a:path>
            </a:pathLst>
          </a:custGeom>
          <a:solidFill>
            <a:srgbClr val="163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2C889-F46E-D446-8FEF-E529953A4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2" y="5689600"/>
            <a:ext cx="7043654" cy="18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6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542371-4CE1-0C40-B882-EECCBABB521A}"/>
              </a:ext>
            </a:extLst>
          </p:cNvPr>
          <p:cNvSpPr/>
          <p:nvPr userDrawn="1"/>
        </p:nvSpPr>
        <p:spPr>
          <a:xfrm>
            <a:off x="29" y="-4294"/>
            <a:ext cx="6637412" cy="756884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6626881"/>
              <a:gd name="connsiteY0" fmla="*/ 0 h 7571550"/>
              <a:gd name="connsiteX1" fmla="*/ 6626881 w 6626881"/>
              <a:gd name="connsiteY1" fmla="*/ 1560 h 7571550"/>
              <a:gd name="connsiteX2" fmla="*/ 5019569 w 6626881"/>
              <a:gd name="connsiteY2" fmla="*/ 7571550 h 7571550"/>
              <a:gd name="connsiteX3" fmla="*/ 970 w 6626881"/>
              <a:gd name="connsiteY3" fmla="*/ 7559675 h 7571550"/>
              <a:gd name="connsiteX4" fmla="*/ 3522 w 6626881"/>
              <a:gd name="connsiteY4" fmla="*/ 0 h 7571550"/>
              <a:gd name="connsiteX0" fmla="*/ 0 w 6627646"/>
              <a:gd name="connsiteY0" fmla="*/ 0 h 7575836"/>
              <a:gd name="connsiteX1" fmla="*/ 6627646 w 6627646"/>
              <a:gd name="connsiteY1" fmla="*/ 5846 h 7575836"/>
              <a:gd name="connsiteX2" fmla="*/ 5020334 w 6627646"/>
              <a:gd name="connsiteY2" fmla="*/ 7575836 h 7575836"/>
              <a:gd name="connsiteX3" fmla="*/ 1735 w 6627646"/>
              <a:gd name="connsiteY3" fmla="*/ 7563961 h 7575836"/>
              <a:gd name="connsiteX4" fmla="*/ 0 w 6627646"/>
              <a:gd name="connsiteY4" fmla="*/ 0 h 7575836"/>
              <a:gd name="connsiteX0" fmla="*/ 0 w 6627646"/>
              <a:gd name="connsiteY0" fmla="*/ 0 h 7563961"/>
              <a:gd name="connsiteX1" fmla="*/ 6627646 w 6627646"/>
              <a:gd name="connsiteY1" fmla="*/ 5846 h 7563961"/>
              <a:gd name="connsiteX2" fmla="*/ 5023505 w 6627646"/>
              <a:gd name="connsiteY2" fmla="*/ 7556816 h 7563961"/>
              <a:gd name="connsiteX3" fmla="*/ 1735 w 6627646"/>
              <a:gd name="connsiteY3" fmla="*/ 7563961 h 7563961"/>
              <a:gd name="connsiteX4" fmla="*/ 0 w 6627646"/>
              <a:gd name="connsiteY4" fmla="*/ 0 h 7563961"/>
              <a:gd name="connsiteX0" fmla="*/ 0 w 6627646"/>
              <a:gd name="connsiteY0" fmla="*/ 0 h 7556816"/>
              <a:gd name="connsiteX1" fmla="*/ 6627646 w 6627646"/>
              <a:gd name="connsiteY1" fmla="*/ 5846 h 7556816"/>
              <a:gd name="connsiteX2" fmla="*/ 5023505 w 6627646"/>
              <a:gd name="connsiteY2" fmla="*/ 7556816 h 7556816"/>
              <a:gd name="connsiteX3" fmla="*/ 58801 w 6627646"/>
              <a:gd name="connsiteY3" fmla="*/ 7468862 h 7556816"/>
              <a:gd name="connsiteX4" fmla="*/ 0 w 6627646"/>
              <a:gd name="connsiteY4" fmla="*/ 0 h 7556816"/>
              <a:gd name="connsiteX0" fmla="*/ 0 w 6627646"/>
              <a:gd name="connsiteY0" fmla="*/ 0 h 7556816"/>
              <a:gd name="connsiteX1" fmla="*/ 6627646 w 6627646"/>
              <a:gd name="connsiteY1" fmla="*/ 5846 h 7556816"/>
              <a:gd name="connsiteX2" fmla="*/ 5023505 w 6627646"/>
              <a:gd name="connsiteY2" fmla="*/ 7556816 h 7556816"/>
              <a:gd name="connsiteX3" fmla="*/ 1735 w 6627646"/>
              <a:gd name="connsiteY3" fmla="*/ 7554451 h 7556816"/>
              <a:gd name="connsiteX4" fmla="*/ 0 w 6627646"/>
              <a:gd name="connsiteY4" fmla="*/ 0 h 75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7646" h="7556816">
                <a:moveTo>
                  <a:pt x="0" y="0"/>
                </a:moveTo>
                <a:lnTo>
                  <a:pt x="6627646" y="5846"/>
                </a:lnTo>
                <a:lnTo>
                  <a:pt x="5023505" y="7556816"/>
                </a:lnTo>
                <a:lnTo>
                  <a:pt x="1735" y="7554451"/>
                </a:lnTo>
                <a:cubicBezTo>
                  <a:pt x="-2440" y="5034559"/>
                  <a:pt x="4175" y="2519892"/>
                  <a:pt x="0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6307F-8EAB-3446-B1DF-9F926C217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5398474"/>
            <a:ext cx="6805834" cy="2161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698799-18C5-F04B-B901-3701D8733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" y="1"/>
            <a:ext cx="1935703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58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E66793-491C-B643-80FC-62FE09931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1"/>
          <a:stretch/>
        </p:blipFill>
        <p:spPr>
          <a:xfrm>
            <a:off x="12099851" y="974121"/>
            <a:ext cx="1339128" cy="6596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751B-2292-E84E-BBA9-CED65B708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" y="0"/>
            <a:ext cx="2317872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884"/>
            <a:ext cx="6840071" cy="4828792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83B3D9C-DD35-572F-3988-B108CF225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116235" cy="336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734E6-E283-13E6-ADC2-9D1436705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35BE6-345A-F89C-B8B1-56668F69C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26" y="3299849"/>
            <a:ext cx="2790089" cy="9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4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166545F-8A6C-2FAE-0A47-0650438BE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92275" cy="599653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F489BFD-78CA-1664-2405-62C40F0944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67" y="1039528"/>
            <a:ext cx="9235907" cy="65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5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313E778-C191-C857-4CFE-021476464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675D6-3F09-D441-AB44-D2A3BC693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1379853"/>
            <a:ext cx="2790089" cy="95997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07081B3-B327-2327-4FC1-E76D33DF2C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" y="3841215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08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D68D6-53C0-5327-79A1-FEB85F1EA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975" y="0"/>
            <a:ext cx="6146800" cy="7560438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61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9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27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84D52-8876-4D03-89D3-28CFA108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45" y="444483"/>
            <a:ext cx="12332286" cy="4376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DAA5A-764A-483D-93A4-542F55B26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745" y="1484466"/>
            <a:ext cx="12332286" cy="4654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6CBA-0A63-4C0F-A35E-89B9E4BC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3801" y="7220847"/>
            <a:ext cx="1987749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8F3E-AE29-4BA7-B8FE-B6F974D7165A}" type="datetime4">
              <a:rPr lang="en-GB" smtClean="0"/>
              <a:t>26 October 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EF8D-5DC0-46E0-92EA-E1EEEA642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4796" y="7220847"/>
            <a:ext cx="3394403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0DBD0-81E0-4F41-B603-8295E4A2D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199" y="7220847"/>
            <a:ext cx="570759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63">
                <a:solidFill>
                  <a:schemeClr val="accent3"/>
                </a:solidFill>
              </a:defRPr>
            </a:lvl1pPr>
          </a:lstStyle>
          <a:p>
            <a:fld id="{DA2DEF24-3082-41B6-80F7-1B7FD250D1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8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79" r:id="rId3"/>
    <p:sldLayoutId id="2147483720" r:id="rId4"/>
    <p:sldLayoutId id="2147483680" r:id="rId5"/>
    <p:sldLayoutId id="2147483699" r:id="rId6"/>
    <p:sldLayoutId id="2147483698" r:id="rId7"/>
    <p:sldLayoutId id="2147483711" r:id="rId8"/>
    <p:sldLayoutId id="2147483712" r:id="rId9"/>
    <p:sldLayoutId id="2147483751" r:id="rId10"/>
    <p:sldLayoutId id="2147483700" r:id="rId11"/>
    <p:sldLayoutId id="2147483748" r:id="rId12"/>
    <p:sldLayoutId id="2147483716" r:id="rId13"/>
    <p:sldLayoutId id="2147483749" r:id="rId14"/>
    <p:sldLayoutId id="2147483771" r:id="rId15"/>
    <p:sldLayoutId id="2147483755" r:id="rId16"/>
    <p:sldLayoutId id="2147483776" r:id="rId17"/>
    <p:sldLayoutId id="2147483761" r:id="rId18"/>
    <p:sldLayoutId id="2147483758" r:id="rId19"/>
    <p:sldLayoutId id="2147483764" r:id="rId20"/>
    <p:sldLayoutId id="2147483778" r:id="rId21"/>
    <p:sldLayoutId id="2147483765" r:id="rId22"/>
    <p:sldLayoutId id="2147483757" r:id="rId23"/>
    <p:sldLayoutId id="2147483723" r:id="rId24"/>
    <p:sldLayoutId id="2147483724" r:id="rId25"/>
    <p:sldLayoutId id="2147483657" r:id="rId26"/>
    <p:sldLayoutId id="2147483721" r:id="rId27"/>
    <p:sldLayoutId id="2147483756" r:id="rId28"/>
    <p:sldLayoutId id="2147483681" r:id="rId29"/>
    <p:sldLayoutId id="2147483691" r:id="rId30"/>
    <p:sldLayoutId id="2147483701" r:id="rId31"/>
    <p:sldLayoutId id="2147483682" r:id="rId32"/>
    <p:sldLayoutId id="2147483713" r:id="rId33"/>
    <p:sldLayoutId id="2147483683" r:id="rId34"/>
    <p:sldLayoutId id="2147483709" r:id="rId35"/>
    <p:sldLayoutId id="2147483707" r:id="rId36"/>
    <p:sldLayoutId id="2147483690" r:id="rId37"/>
    <p:sldLayoutId id="2147483697" r:id="rId38"/>
    <p:sldLayoutId id="2147483692" r:id="rId39"/>
    <p:sldLayoutId id="2147483684" r:id="rId40"/>
    <p:sldLayoutId id="2147483718" r:id="rId41"/>
    <p:sldLayoutId id="2147483685" r:id="rId42"/>
    <p:sldLayoutId id="2147483772" r:id="rId43"/>
    <p:sldLayoutId id="2147483768" r:id="rId44"/>
    <p:sldLayoutId id="2147483777" r:id="rId45"/>
    <p:sldLayoutId id="2147483752" r:id="rId46"/>
    <p:sldLayoutId id="2147483754" r:id="rId47"/>
    <p:sldLayoutId id="2147483767" r:id="rId48"/>
    <p:sldLayoutId id="2147483710" r:id="rId49"/>
    <p:sldLayoutId id="2147483702" r:id="rId50"/>
    <p:sldLayoutId id="2147483725" r:id="rId51"/>
    <p:sldLayoutId id="2147483775" r:id="rId52"/>
    <p:sldLayoutId id="2147483773" r:id="rId53"/>
    <p:sldLayoutId id="2147483766" r:id="rId54"/>
    <p:sldLayoutId id="2147483708" r:id="rId55"/>
    <p:sldLayoutId id="2147483779" r:id="rId56"/>
    <p:sldLayoutId id="2147483753" r:id="rId57"/>
    <p:sldLayoutId id="2147483695" r:id="rId58"/>
    <p:sldLayoutId id="2147483686" r:id="rId59"/>
    <p:sldLayoutId id="2147483687" r:id="rId60"/>
    <p:sldLayoutId id="2147483706" r:id="rId61"/>
    <p:sldLayoutId id="2147483714" r:id="rId62"/>
    <p:sldLayoutId id="2147483693" r:id="rId63"/>
    <p:sldLayoutId id="2147483694" r:id="rId64"/>
    <p:sldLayoutId id="2147483727" r:id="rId65"/>
    <p:sldLayoutId id="2147483750" r:id="rId66"/>
    <p:sldLayoutId id="2147483769" r:id="rId67"/>
    <p:sldLayoutId id="2147483715" r:id="rId68"/>
    <p:sldLayoutId id="2147483696" r:id="rId69"/>
    <p:sldLayoutId id="2147483770" r:id="rId70"/>
    <p:sldLayoutId id="2147483760" r:id="rId71"/>
    <p:sldLayoutId id="2147483759" r:id="rId72"/>
    <p:sldLayoutId id="2147483688" r:id="rId73"/>
    <p:sldLayoutId id="2147483722" r:id="rId74"/>
    <p:sldLayoutId id="2147483762" r:id="rId75"/>
    <p:sldLayoutId id="2147483763" r:id="rId76"/>
    <p:sldLayoutId id="2147483662" r:id="rId77"/>
    <p:sldLayoutId id="2147483774" r:id="rId78"/>
    <p:sldLayoutId id="2147483668" r:id="rId79"/>
    <p:sldLayoutId id="2147483705" r:id="rId80"/>
    <p:sldLayoutId id="2147483717" r:id="rId81"/>
    <p:sldLayoutId id="2147483726" r:id="rId82"/>
    <p:sldLayoutId id="2147483704" r:id="rId83"/>
    <p:sldLayoutId id="2147483719" r:id="rId84"/>
    <p:sldLayoutId id="2147483703" r:id="rId85"/>
    <p:sldLayoutId id="2147483664" r:id="rId86"/>
    <p:sldLayoutId id="2147483667" r:id="rId87"/>
    <p:sldLayoutId id="2147483666" r:id="rId88"/>
    <p:sldLayoutId id="2147483689" r:id="rId89"/>
    <p:sldLayoutId id="2147483730" r:id="rId90"/>
    <p:sldLayoutId id="2147483731" r:id="rId91"/>
    <p:sldLayoutId id="2147483738" r:id="rId92"/>
    <p:sldLayoutId id="2147483740" r:id="rId93"/>
    <p:sldLayoutId id="2147483780" r:id="rId94"/>
  </p:sldLayoutIdLst>
  <p:hf sldNum="0" hdr="0" ftr="0" dt="0"/>
  <p:txStyles>
    <p:titleStyle>
      <a:lvl1pPr algn="l" defTabSz="801821" rtl="0" eaLnBrk="1" latinLnBrk="0" hangingPunct="1">
        <a:lnSpc>
          <a:spcPct val="85000"/>
        </a:lnSpc>
        <a:spcBef>
          <a:spcPts val="1943"/>
        </a:spcBef>
        <a:buNone/>
        <a:defRPr sz="3346" b="1" kern="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801821" rtl="0" eaLnBrk="1" latinLnBrk="0" hangingPunct="1">
        <a:lnSpc>
          <a:spcPct val="85000"/>
        </a:lnSpc>
        <a:spcBef>
          <a:spcPts val="2590"/>
        </a:spcBef>
        <a:spcAft>
          <a:spcPts val="863"/>
        </a:spcAft>
        <a:buFont typeface="Arial" panose="020B0604020202020204" pitchFamily="34" charset="0"/>
        <a:buNone/>
        <a:defRPr sz="2455" b="1" kern="1200" cap="all" baseline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801821" rtl="0" eaLnBrk="1" latinLnBrk="0" hangingPunct="1">
        <a:lnSpc>
          <a:spcPct val="85000"/>
        </a:lnSpc>
        <a:spcBef>
          <a:spcPts val="1943"/>
        </a:spcBef>
        <a:buFont typeface="Arial" panose="020B0604020202020204" pitchFamily="34" charset="0"/>
        <a:buNone/>
        <a:defRPr sz="1943" b="1" kern="1200" cap="all" baseline="0">
          <a:solidFill>
            <a:schemeClr val="accent1"/>
          </a:solidFill>
          <a:latin typeface="+mj-lt"/>
          <a:ea typeface="+mn-ea"/>
          <a:cs typeface="+mn-cs"/>
        </a:defRPr>
      </a:lvl2pPr>
      <a:lvl3pPr marL="0" indent="0" algn="l" defTabSz="801821" rtl="0" eaLnBrk="1" latinLnBrk="0" hangingPunct="1">
        <a:lnSpc>
          <a:spcPct val="95000"/>
        </a:lnSpc>
        <a:spcBef>
          <a:spcPts val="863"/>
        </a:spcBef>
        <a:buFont typeface="Arial" panose="020B0604020202020204" pitchFamily="34" charset="0"/>
        <a:buNone/>
        <a:defRPr sz="1511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01821" rtl="0" eaLnBrk="1" latinLnBrk="0" hangingPunct="1">
        <a:lnSpc>
          <a:spcPct val="95000"/>
        </a:lnSpc>
        <a:spcBef>
          <a:spcPts val="1295"/>
        </a:spcBef>
        <a:spcAft>
          <a:spcPts val="324"/>
        </a:spcAft>
        <a:buFont typeface="Arial" panose="020B0604020202020204" pitchFamily="34" charset="0"/>
        <a:buNone/>
        <a:defRPr sz="1511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0456" indent="-200456" algn="l" defTabSz="801821" rtl="0" eaLnBrk="1" latinLnBrk="0" hangingPunct="1">
        <a:lnSpc>
          <a:spcPct val="95000"/>
        </a:lnSpc>
        <a:spcBef>
          <a:spcPts val="648"/>
        </a:spcBef>
        <a:buFont typeface="Arial" panose="020B0604020202020204" pitchFamily="34" charset="0"/>
        <a:buChar char="•"/>
        <a:defRPr sz="1511" kern="1200">
          <a:solidFill>
            <a:schemeClr val="tx2"/>
          </a:solidFill>
          <a:latin typeface="+mn-lt"/>
          <a:ea typeface="+mn-ea"/>
          <a:cs typeface="+mn-cs"/>
        </a:defRPr>
      </a:lvl5pPr>
      <a:lvl6pPr marL="2205007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591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682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773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1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82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73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64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55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46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37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283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95F93B7-A651-2513-3BBA-1EDB112B08E0}"/>
              </a:ext>
            </a:extLst>
          </p:cNvPr>
          <p:cNvSpPr txBox="1">
            <a:spLocks/>
          </p:cNvSpPr>
          <p:nvPr/>
        </p:nvSpPr>
        <p:spPr>
          <a:xfrm>
            <a:off x="1109600" y="3255095"/>
            <a:ext cx="4685760" cy="2090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00"/>
              </a:spcBef>
            </a:pPr>
            <a:r>
              <a:rPr lang="en-GB" sz="8800" dirty="0">
                <a:solidFill>
                  <a:srgbClr val="FFFFFF"/>
                </a:solidFill>
              </a:rPr>
              <a:t>Unit</a:t>
            </a:r>
            <a:r>
              <a:rPr lang="en-GB" sz="8800" dirty="0">
                <a:ln>
                  <a:solidFill>
                    <a:schemeClr val="bg1"/>
                  </a:solidFill>
                </a:ln>
                <a:noFill/>
              </a:rPr>
              <a:t>04</a:t>
            </a:r>
          </a:p>
          <a:p>
            <a:pPr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Nutrition for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Physical Performance </a:t>
            </a:r>
          </a:p>
        </p:txBody>
      </p:sp>
    </p:spTree>
    <p:extLst>
      <p:ext uri="{BB962C8B-B14F-4D97-AF65-F5344CB8AC3E}">
        <p14:creationId xmlns:p14="http://schemas.microsoft.com/office/powerpoint/2010/main" val="210371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0000" y="645717"/>
            <a:ext cx="7595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A2: hydration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signs &amp; symptoms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36EAB35-852D-CB74-502F-DA94600BC33B}"/>
              </a:ext>
            </a:extLst>
          </p:cNvPr>
          <p:cNvSpPr txBox="1">
            <a:spLocks/>
          </p:cNvSpPr>
          <p:nvPr/>
        </p:nvSpPr>
        <p:spPr>
          <a:xfrm>
            <a:off x="4462203" y="2189393"/>
            <a:ext cx="4515368" cy="28212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Give a definition for the following: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7FA063-83CE-6A23-5EF3-0DFB194663BF}"/>
              </a:ext>
            </a:extLst>
          </p:cNvPr>
          <p:cNvGrpSpPr/>
          <p:nvPr/>
        </p:nvGrpSpPr>
        <p:grpSpPr>
          <a:xfrm>
            <a:off x="2062542" y="2762922"/>
            <a:ext cx="9314689" cy="2692400"/>
            <a:chOff x="2176795" y="2945344"/>
            <a:chExt cx="9314689" cy="2127021"/>
          </a:xfrm>
        </p:grpSpPr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44C4DEDE-4C23-99CA-0B9B-82C621D786D5}"/>
                </a:ext>
              </a:extLst>
            </p:cNvPr>
            <p:cNvSpPr txBox="1">
              <a:spLocks/>
            </p:cNvSpPr>
            <p:nvPr/>
          </p:nvSpPr>
          <p:spPr>
            <a:xfrm>
              <a:off x="2176795" y="2945344"/>
              <a:ext cx="4515367" cy="9245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bg1"/>
                  </a:solidFill>
                </a:rPr>
                <a:t>dehydration</a:t>
              </a: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9E099871-A9EA-484D-8009-DFBD475D6D33}"/>
                </a:ext>
              </a:extLst>
            </p:cNvPr>
            <p:cNvSpPr txBox="1">
              <a:spLocks/>
            </p:cNvSpPr>
            <p:nvPr/>
          </p:nvSpPr>
          <p:spPr>
            <a:xfrm>
              <a:off x="6976117" y="2945344"/>
              <a:ext cx="4515367" cy="9245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bg1"/>
                  </a:solidFill>
                </a:rPr>
                <a:t>hyperhydration</a:t>
              </a: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B75194F4-9125-2676-46DA-2A7D6D1D3C80}"/>
                </a:ext>
              </a:extLst>
            </p:cNvPr>
            <p:cNvSpPr txBox="1">
              <a:spLocks/>
            </p:cNvSpPr>
            <p:nvPr/>
          </p:nvSpPr>
          <p:spPr>
            <a:xfrm>
              <a:off x="2176795" y="4147810"/>
              <a:ext cx="4515367" cy="9245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bg1"/>
                  </a:solidFill>
                </a:rPr>
                <a:t>hypohydration</a:t>
              </a: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C063594D-0700-F83F-A16C-CEFB7B640046}"/>
                </a:ext>
              </a:extLst>
            </p:cNvPr>
            <p:cNvSpPr txBox="1">
              <a:spLocks/>
            </p:cNvSpPr>
            <p:nvPr/>
          </p:nvSpPr>
          <p:spPr>
            <a:xfrm>
              <a:off x="6976117" y="4147810"/>
              <a:ext cx="4515367" cy="9245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 err="1">
                  <a:solidFill>
                    <a:schemeClr val="bg1"/>
                  </a:solidFill>
                </a:rPr>
                <a:t>superhydration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86E250EC-0A2B-74A5-0FF1-FD85FD833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089822"/>
              </p:ext>
            </p:extLst>
          </p:nvPr>
        </p:nvGraphicFramePr>
        <p:xfrm>
          <a:off x="630000" y="6077430"/>
          <a:ext cx="5964327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4327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algn="ctr"/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What are the common signs and symptoms </a:t>
                      </a:r>
                      <a:b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of each of the above terms?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E696189E-15DC-AE92-93F0-0DE4910C0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353978"/>
              </p:ext>
            </p:extLst>
          </p:nvPr>
        </p:nvGraphicFramePr>
        <p:xfrm>
          <a:off x="6861864" y="6077430"/>
          <a:ext cx="5964327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4327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algn="ctr"/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Why is it important for a tennis player and their coach to know the common signs and symptoms of each?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29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7595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A2: hydration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Fluid intake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&amp; Sources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2F5C7D4B-187F-FC7E-5F52-B342ADCD7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678518"/>
              </p:ext>
            </p:extLst>
          </p:nvPr>
        </p:nvGraphicFramePr>
        <p:xfrm>
          <a:off x="634346" y="5961523"/>
          <a:ext cx="5383682" cy="101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596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888086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Why is it important for a tennis player to maintain correct hydration during the three different stages?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E10773A8-0FB5-C928-118F-7C841E7AAC24}"/>
              </a:ext>
            </a:extLst>
          </p:cNvPr>
          <p:cNvSpPr txBox="1">
            <a:spLocks/>
          </p:cNvSpPr>
          <p:nvPr/>
        </p:nvSpPr>
        <p:spPr>
          <a:xfrm>
            <a:off x="634346" y="2739479"/>
            <a:ext cx="5894045" cy="241091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Fluid intake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Fluid intake demands vary at different times in an event: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solidFill>
                  <a:schemeClr val="accent2"/>
                </a:solidFill>
                <a:latin typeface="Arial"/>
              </a:rPr>
              <a:t>Pre-event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 - before the activity, competition or training session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solidFill>
                  <a:schemeClr val="accent2"/>
                </a:solidFill>
                <a:latin typeface="Arial"/>
              </a:rPr>
              <a:t>Inter-event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 - during, as the activity takes place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solidFill>
                  <a:schemeClr val="accent2"/>
                </a:solidFill>
                <a:latin typeface="Arial"/>
              </a:rPr>
              <a:t>Post-event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 - after the activity has finished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57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8FFCCF4-E9D4-7F71-29D4-ACEB6678143D}"/>
              </a:ext>
            </a:extLst>
          </p:cNvPr>
          <p:cNvSpPr txBox="1">
            <a:spLocks/>
          </p:cNvSpPr>
          <p:nvPr/>
        </p:nvSpPr>
        <p:spPr>
          <a:xfrm>
            <a:off x="643772" y="630821"/>
            <a:ext cx="6440073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A2</a:t>
            </a:r>
            <a:r>
              <a:rPr lang="en-GB" sz="3200" dirty="0">
                <a:solidFill>
                  <a:srgbClr val="FFFFFF"/>
                </a:solidFill>
              </a:rPr>
              <a:t>: hydration</a:t>
            </a:r>
            <a:r>
              <a:rPr lang="en-GB" sz="3200" dirty="0">
                <a:solidFill>
                  <a:prstClr val="black"/>
                </a:solidFill>
                <a:latin typeface="Oswald"/>
              </a:rPr>
              <a:t> </a:t>
            </a:r>
          </a:p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chemeClr val="bg1"/>
                </a:solidFill>
              </a:rPr>
              <a:t>Fluid</a:t>
            </a:r>
            <a:r>
              <a:rPr lang="en-GB" sz="3200" dirty="0">
                <a:ln>
                  <a:solidFill>
                    <a:srgbClr val="FFFFFF"/>
                  </a:solidFill>
                </a:ln>
                <a:noFill/>
              </a:rPr>
              <a:t> Sources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2D06E64-C349-E7CD-2301-49E77CCD587C}"/>
              </a:ext>
            </a:extLst>
          </p:cNvPr>
          <p:cNvSpPr txBox="1">
            <a:spLocks/>
          </p:cNvSpPr>
          <p:nvPr/>
        </p:nvSpPr>
        <p:spPr>
          <a:xfrm>
            <a:off x="8105414" y="2502722"/>
            <a:ext cx="4704360" cy="833663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Hypertonic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E9CD810-DB3E-FE0C-7A5E-4289F03C789A}"/>
              </a:ext>
            </a:extLst>
          </p:cNvPr>
          <p:cNvSpPr txBox="1">
            <a:spLocks/>
          </p:cNvSpPr>
          <p:nvPr/>
        </p:nvSpPr>
        <p:spPr>
          <a:xfrm>
            <a:off x="8105414" y="3577439"/>
            <a:ext cx="4704360" cy="833663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Hypotonic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AB2B071-19C2-209D-2F55-6C2DBEE18AD6}"/>
              </a:ext>
            </a:extLst>
          </p:cNvPr>
          <p:cNvSpPr txBox="1">
            <a:spLocks/>
          </p:cNvSpPr>
          <p:nvPr/>
        </p:nvSpPr>
        <p:spPr>
          <a:xfrm>
            <a:off x="8105414" y="4652157"/>
            <a:ext cx="4704360" cy="833663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Isotonic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BB46427-7819-4992-DE04-BD17911C7422}"/>
              </a:ext>
            </a:extLst>
          </p:cNvPr>
          <p:cNvSpPr txBox="1">
            <a:spLocks/>
          </p:cNvSpPr>
          <p:nvPr/>
        </p:nvSpPr>
        <p:spPr>
          <a:xfrm>
            <a:off x="8105413" y="1863008"/>
            <a:ext cx="4515368" cy="28212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Water and sports drinks: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2A8FAEA7-ADAA-01C1-94DA-EAD4B7E1B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348573"/>
              </p:ext>
            </p:extLst>
          </p:nvPr>
        </p:nvGraphicFramePr>
        <p:xfrm>
          <a:off x="8115713" y="6098840"/>
          <a:ext cx="4704360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334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76026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What is the difference between hypertonic, hypotonic and isotonic?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4" name="Title 3">
            <a:extLst>
              <a:ext uri="{FF2B5EF4-FFF2-40B4-BE49-F238E27FC236}">
                <a16:creationId xmlns:a16="http://schemas.microsoft.com/office/drawing/2014/main" id="{2065561A-087C-960D-710E-FA103A4E29F0}"/>
              </a:ext>
            </a:extLst>
          </p:cNvPr>
          <p:cNvSpPr txBox="1">
            <a:spLocks/>
          </p:cNvSpPr>
          <p:nvPr/>
        </p:nvSpPr>
        <p:spPr>
          <a:xfrm>
            <a:off x="619702" y="1863008"/>
            <a:ext cx="6323358" cy="56425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What sources of fluid can a tennis </a:t>
            </a:r>
            <a:br>
              <a:rPr lang="en-GB" sz="2200" dirty="0">
                <a:solidFill>
                  <a:schemeClr val="accent3"/>
                </a:solidFill>
              </a:rPr>
            </a:br>
            <a:r>
              <a:rPr lang="en-GB" sz="2200" dirty="0">
                <a:solidFill>
                  <a:schemeClr val="accent3"/>
                </a:solidFill>
              </a:rPr>
              <a:t>player use to keep hydrated?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4AF1F4-BFB4-77BC-198D-7C6A34AF7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02" y="2908300"/>
            <a:ext cx="6673463" cy="40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CD017DAF-D4A2-7355-5EAD-97E5372EB090}"/>
              </a:ext>
            </a:extLst>
          </p:cNvPr>
          <p:cNvSpPr txBox="1">
            <a:spLocks/>
          </p:cNvSpPr>
          <p:nvPr/>
        </p:nvSpPr>
        <p:spPr>
          <a:xfrm>
            <a:off x="643773" y="630821"/>
            <a:ext cx="5142421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A3: diet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Balanced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 diet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97592E2-F074-7942-4F7B-8C6525C46B9D}"/>
              </a:ext>
            </a:extLst>
          </p:cNvPr>
          <p:cNvSpPr txBox="1">
            <a:spLocks/>
          </p:cNvSpPr>
          <p:nvPr/>
        </p:nvSpPr>
        <p:spPr>
          <a:xfrm>
            <a:off x="1084780" y="2559875"/>
            <a:ext cx="4050147" cy="30777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spcBef>
                <a:spcPts val="2400"/>
              </a:spcBef>
            </a:pPr>
            <a:r>
              <a:rPr lang="en-GB" sz="2400" dirty="0">
                <a:solidFill>
                  <a:schemeClr val="accent2"/>
                </a:solidFill>
              </a:rPr>
              <a:t>What makes a balanced diet?</a:t>
            </a:r>
            <a:endParaRPr lang="en-GB" sz="2400" cap="none" dirty="0">
              <a:solidFill>
                <a:schemeClr val="accent2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85AB4EAC-A3D4-6960-1EBF-BAEB93FC4BAF}"/>
              </a:ext>
            </a:extLst>
          </p:cNvPr>
          <p:cNvGraphicFramePr>
            <a:graphicFrameLocks noGrp="1"/>
          </p:cNvGraphicFramePr>
          <p:nvPr/>
        </p:nvGraphicFramePr>
        <p:xfrm>
          <a:off x="12076002" y="595500"/>
          <a:ext cx="720000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1" name="Title 3">
            <a:extLst>
              <a:ext uri="{FF2B5EF4-FFF2-40B4-BE49-F238E27FC236}">
                <a16:creationId xmlns:a16="http://schemas.microsoft.com/office/drawing/2014/main" id="{BF18C899-C374-9516-64AE-56AF0190AFE2}"/>
              </a:ext>
            </a:extLst>
          </p:cNvPr>
          <p:cNvSpPr txBox="1">
            <a:spLocks/>
          </p:cNvSpPr>
          <p:nvPr/>
        </p:nvSpPr>
        <p:spPr>
          <a:xfrm>
            <a:off x="7367189" y="2538777"/>
            <a:ext cx="5219493" cy="2623732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GB" sz="2400" dirty="0">
                <a:solidFill>
                  <a:schemeClr val="accent3"/>
                </a:solidFill>
              </a:rPr>
              <a:t>Think about what you ate yesterday…</a:t>
            </a:r>
          </a:p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Did you have a balanced diet?</a:t>
            </a:r>
          </a:p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Were there any food groups you had too </a:t>
            </a:r>
            <a:br>
              <a:rPr lang="en-GB" sz="1800" cap="none" dirty="0">
                <a:solidFill>
                  <a:schemeClr val="tx1"/>
                </a:solidFill>
                <a:latin typeface="Arial"/>
              </a:rPr>
            </a:br>
            <a:r>
              <a:rPr lang="en-GB" sz="1800" cap="none" dirty="0">
                <a:solidFill>
                  <a:schemeClr val="tx1"/>
                </a:solidFill>
                <a:latin typeface="Arial"/>
              </a:rPr>
              <a:t>much of or not enough?</a:t>
            </a:r>
          </a:p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Did you eat enough fibre?</a:t>
            </a:r>
          </a:p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Where did your micronutrients come from?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6546747-81D9-1EB6-D898-42F84C01AA76}"/>
              </a:ext>
            </a:extLst>
          </p:cNvPr>
          <p:cNvSpPr txBox="1">
            <a:spLocks/>
          </p:cNvSpPr>
          <p:nvPr/>
        </p:nvSpPr>
        <p:spPr>
          <a:xfrm>
            <a:off x="1084780" y="3128011"/>
            <a:ext cx="5635107" cy="2035171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Carbohydrates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Fats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Water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Fibre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Vitamins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Minerals</a:t>
            </a:r>
          </a:p>
        </p:txBody>
      </p:sp>
    </p:spTree>
    <p:extLst>
      <p:ext uri="{BB962C8B-B14F-4D97-AF65-F5344CB8AC3E}">
        <p14:creationId xmlns:p14="http://schemas.microsoft.com/office/powerpoint/2010/main" val="1478811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B61B157-9FCD-4D19-2F56-7DE2A4D30E6F}"/>
              </a:ext>
            </a:extLst>
          </p:cNvPr>
          <p:cNvSpPr txBox="1">
            <a:spLocks/>
          </p:cNvSpPr>
          <p:nvPr/>
        </p:nvSpPr>
        <p:spPr>
          <a:xfrm>
            <a:off x="643773" y="630821"/>
            <a:ext cx="6206777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A3: diet 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Influence of 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nutrition on health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E965FF9D-AB86-4CC1-1277-3F2C61923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09542"/>
              </p:ext>
            </p:extLst>
          </p:nvPr>
        </p:nvGraphicFramePr>
        <p:xfrm>
          <a:off x="4548019" y="6102701"/>
          <a:ext cx="4343735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7198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16537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algn="ctr"/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Which other illnesses and diseases can be influenced by poor nutrition?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23D6485-5A0F-D045-0D9E-EF5100ADB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11653"/>
              </p:ext>
            </p:extLst>
          </p:nvPr>
        </p:nvGraphicFramePr>
        <p:xfrm>
          <a:off x="634344" y="2825187"/>
          <a:ext cx="2847600" cy="26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baseline="0" dirty="0">
                          <a:latin typeface="+mn-lt"/>
                        </a:rPr>
                        <a:t>Obesity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The medical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condition of being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grossly overweight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0D61F6-0A5F-11CF-9F46-29EBDFB1D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152057"/>
              </p:ext>
            </p:extLst>
          </p:nvPr>
        </p:nvGraphicFramePr>
        <p:xfrm>
          <a:off x="3742447" y="2825187"/>
          <a:ext cx="2846777" cy="26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baseline="0" dirty="0">
                          <a:latin typeface="+mn-lt"/>
                        </a:rPr>
                        <a:t>Cholesterol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Caused by a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diet high in fat</a:t>
                      </a: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Can lead to heart disease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D04512AE-65E8-962E-143D-2F20EF1A7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55553"/>
              </p:ext>
            </p:extLst>
          </p:nvPr>
        </p:nvGraphicFramePr>
        <p:xfrm>
          <a:off x="6850550" y="2825186"/>
          <a:ext cx="2846777" cy="26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baseline="0" dirty="0">
                          <a:latin typeface="+mn-lt"/>
                        </a:rPr>
                        <a:t>Cancer risk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30% of all cancer  cases are thought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to be linked to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poor diet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75E8EC9-7F4C-E49F-CD3E-24A81ACBD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51371"/>
              </p:ext>
            </p:extLst>
          </p:nvPr>
        </p:nvGraphicFramePr>
        <p:xfrm>
          <a:off x="9958654" y="2825187"/>
          <a:ext cx="2847600" cy="26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baseline="0" dirty="0">
                          <a:latin typeface="+mn-lt"/>
                        </a:rPr>
                        <a:t>Heart disease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5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of deaths 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 heart disease, diabetes, stroke 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can be linked to 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6316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poor diet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40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BE6E0C4-A9AA-F177-F22E-917C9636E505}"/>
              </a:ext>
            </a:extLst>
          </p:cNvPr>
          <p:cNvSpPr txBox="1">
            <a:spLocks/>
          </p:cNvSpPr>
          <p:nvPr/>
        </p:nvSpPr>
        <p:spPr>
          <a:xfrm>
            <a:off x="646329" y="668092"/>
            <a:ext cx="5142421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A3: diet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5EDC742-3D32-7889-4C55-7E76AB22E194}"/>
              </a:ext>
            </a:extLst>
          </p:cNvPr>
          <p:cNvSpPr txBox="1">
            <a:spLocks/>
          </p:cNvSpPr>
          <p:nvPr/>
        </p:nvSpPr>
        <p:spPr>
          <a:xfrm>
            <a:off x="632007" y="1779996"/>
            <a:ext cx="9636705" cy="82073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GB" sz="3200" dirty="0">
                <a:solidFill>
                  <a:schemeClr val="accent3"/>
                </a:solidFill>
              </a:rPr>
              <a:t>Guides for sources of nutrition and balanced diets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and evidence-based recommendations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5E6E301A-4C31-5461-29D2-B296855E8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589335"/>
              </p:ext>
            </p:extLst>
          </p:nvPr>
        </p:nvGraphicFramePr>
        <p:xfrm>
          <a:off x="8690457" y="4700329"/>
          <a:ext cx="4182818" cy="126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826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689992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Why is it important to use evidence based and reliable sources of information to be able to give accurate nutritional advice?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0" name="Title 3">
            <a:extLst>
              <a:ext uri="{FF2B5EF4-FFF2-40B4-BE49-F238E27FC236}">
                <a16:creationId xmlns:a16="http://schemas.microsoft.com/office/drawing/2014/main" id="{25EE2EA1-BD33-1B29-AAE6-47A4930AF1F7}"/>
              </a:ext>
            </a:extLst>
          </p:cNvPr>
          <p:cNvSpPr txBox="1">
            <a:spLocks/>
          </p:cNvSpPr>
          <p:nvPr/>
        </p:nvSpPr>
        <p:spPr>
          <a:xfrm>
            <a:off x="632007" y="3096601"/>
            <a:ext cx="3645054" cy="126336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government guidelines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0BF4122-D0F7-3BBE-F872-573BD181D0DB}"/>
              </a:ext>
            </a:extLst>
          </p:cNvPr>
          <p:cNvSpPr txBox="1">
            <a:spLocks/>
          </p:cNvSpPr>
          <p:nvPr/>
        </p:nvSpPr>
        <p:spPr>
          <a:xfrm>
            <a:off x="4661232" y="3096601"/>
            <a:ext cx="3645054" cy="126336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credible sources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196B698-FE94-4F98-41ED-1772FBD8F0D8}"/>
              </a:ext>
            </a:extLst>
          </p:cNvPr>
          <p:cNvSpPr txBox="1">
            <a:spLocks/>
          </p:cNvSpPr>
          <p:nvPr/>
        </p:nvSpPr>
        <p:spPr>
          <a:xfrm>
            <a:off x="646329" y="4700329"/>
            <a:ext cx="3645054" cy="126336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food pyramid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752E45D-0624-76B7-470B-AB9F64CF860A}"/>
              </a:ext>
            </a:extLst>
          </p:cNvPr>
          <p:cNvSpPr txBox="1">
            <a:spLocks/>
          </p:cNvSpPr>
          <p:nvPr/>
        </p:nvSpPr>
        <p:spPr>
          <a:xfrm>
            <a:off x="8690457" y="3096601"/>
            <a:ext cx="4182818" cy="126336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 err="1">
                <a:solidFill>
                  <a:schemeClr val="bg1"/>
                </a:solidFill>
              </a:rPr>
              <a:t>eatwell</a:t>
            </a:r>
            <a:r>
              <a:rPr lang="en-GB" sz="2000" dirty="0">
                <a:solidFill>
                  <a:schemeClr val="bg1"/>
                </a:solidFill>
              </a:rPr>
              <a:t> plate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53D4632-9E73-7DA1-5301-3FA5208BF771}"/>
              </a:ext>
            </a:extLst>
          </p:cNvPr>
          <p:cNvSpPr txBox="1">
            <a:spLocks/>
          </p:cNvSpPr>
          <p:nvPr/>
        </p:nvSpPr>
        <p:spPr>
          <a:xfrm>
            <a:off x="4668393" y="4700329"/>
            <a:ext cx="3645054" cy="126336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bg1"/>
                </a:solidFill>
              </a:rPr>
              <a:t>food labelling</a:t>
            </a:r>
          </a:p>
        </p:txBody>
      </p:sp>
    </p:spTree>
    <p:extLst>
      <p:ext uri="{BB962C8B-B14F-4D97-AF65-F5344CB8AC3E}">
        <p14:creationId xmlns:p14="http://schemas.microsoft.com/office/powerpoint/2010/main" val="188526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97592E2-F074-7942-4F7B-8C6525C46B9D}"/>
              </a:ext>
            </a:extLst>
          </p:cNvPr>
          <p:cNvSpPr txBox="1">
            <a:spLocks/>
          </p:cNvSpPr>
          <p:nvPr/>
        </p:nvSpPr>
        <p:spPr>
          <a:xfrm>
            <a:off x="785866" y="2434907"/>
            <a:ext cx="5217814" cy="3105798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Tongue		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Salivary glands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Liver	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Pancreas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Gallbladder	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Gastrointestinal tract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Buccal cavity	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Oesophagus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Stomach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Small intestine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Large intestine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BD23E8E-28DA-3D78-C42A-99CB36CB14F2}"/>
              </a:ext>
            </a:extLst>
          </p:cNvPr>
          <p:cNvSpPr txBox="1">
            <a:spLocks/>
          </p:cNvSpPr>
          <p:nvPr/>
        </p:nvSpPr>
        <p:spPr>
          <a:xfrm>
            <a:off x="634345" y="645605"/>
            <a:ext cx="7191217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A4</a:t>
            </a:r>
            <a:r>
              <a:rPr lang="en-GB" sz="3200" dirty="0">
                <a:solidFill>
                  <a:srgbClr val="FFFFFF"/>
                </a:solidFill>
              </a:rPr>
              <a:t>: digestion 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rgbClr val="FFFFFF"/>
                </a:solidFill>
              </a:rPr>
              <a:t>The structures </a:t>
            </a:r>
            <a:r>
              <a:rPr lang="en-GB" sz="3200" dirty="0">
                <a:ln>
                  <a:solidFill>
                    <a:srgbClr val="FFFFFF"/>
                  </a:solidFill>
                </a:ln>
                <a:noFill/>
              </a:rPr>
              <a:t>of the digestive system 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098D819-331C-53DF-994D-260271419E56}"/>
              </a:ext>
            </a:extLst>
          </p:cNvPr>
          <p:cNvSpPr txBox="1">
            <a:spLocks/>
          </p:cNvSpPr>
          <p:nvPr/>
        </p:nvSpPr>
        <p:spPr>
          <a:xfrm>
            <a:off x="634345" y="1923112"/>
            <a:ext cx="5780522" cy="25827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1600" b="1" cap="none" dirty="0">
                <a:solidFill>
                  <a:schemeClr val="bg1"/>
                </a:solidFill>
                <a:latin typeface="+mn-lt"/>
              </a:rPr>
              <a:t>Label the diagram with the following structures: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3381E4E9-346F-5C04-C02E-AD6B7DDEE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09826"/>
              </p:ext>
            </p:extLst>
          </p:nvPr>
        </p:nvGraphicFramePr>
        <p:xfrm>
          <a:off x="634345" y="5823129"/>
          <a:ext cx="5000554" cy="1171920"/>
        </p:xfrm>
        <a:graphic>
          <a:graphicData uri="http://schemas.openxmlformats.org/drawingml/2006/table">
            <a:tbl>
              <a:tblPr firstRow="1" bandRow="1"/>
              <a:tblGrid>
                <a:gridCol w="4280554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>
                      <a:lvl1pPr marL="0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0091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80182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20273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60364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004552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405462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806372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207283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What is the role function of each structure? 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What is the role of digestive juices and enzymes in the digestive process?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BA6F"/>
                    </a:solidFill>
                  </a:tcPr>
                </a:tc>
                <a:tc>
                  <a:txBody>
                    <a:bodyPr/>
                    <a:lstStyle>
                      <a:lvl1pPr marL="0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0091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80182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20273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603641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004552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405462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806372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207283" algn="l" defTabSz="801821" rtl="0" eaLnBrk="1" latinLnBrk="0" hangingPunct="1">
                        <a:defRPr sz="157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8EE0748-85C2-4A79-5B26-E9E203DA7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4"/>
          <a:stretch/>
        </p:blipFill>
        <p:spPr>
          <a:xfrm>
            <a:off x="8369745" y="484742"/>
            <a:ext cx="4022698" cy="70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9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BDF1C29-73AF-1665-7A83-01BB9A985B35}"/>
              </a:ext>
            </a:extLst>
          </p:cNvPr>
          <p:cNvSpPr txBox="1">
            <a:spLocks/>
          </p:cNvSpPr>
          <p:nvPr/>
        </p:nvSpPr>
        <p:spPr>
          <a:xfrm>
            <a:off x="703377" y="3056048"/>
            <a:ext cx="3132101" cy="221599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en-GB" sz="5400" dirty="0"/>
              <a:t>Digestion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Your digestive system breaks nutrients into smaller parts which your body can absorb and use for energy, growth and cell repair.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400C07F-3AF0-E9F3-552D-98500AC52D76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5780522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A4</a:t>
            </a:r>
            <a:r>
              <a:rPr lang="en-GB" sz="3200" dirty="0">
                <a:solidFill>
                  <a:srgbClr val="FFFFFF"/>
                </a:solidFill>
              </a:rPr>
              <a:t>: digestion 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rgbClr val="FFFFFF"/>
                </a:solidFill>
              </a:rPr>
              <a:t>Functions of the</a:t>
            </a:r>
            <a:br>
              <a:rPr lang="en-GB" sz="3200" dirty="0">
                <a:ln>
                  <a:solidFill>
                    <a:srgbClr val="FFFFFF"/>
                  </a:solidFill>
                </a:ln>
                <a:noFill/>
              </a:rPr>
            </a:br>
            <a:r>
              <a:rPr lang="en-GB" sz="3200" dirty="0">
                <a:ln>
                  <a:solidFill>
                    <a:srgbClr val="FFFFFF"/>
                  </a:solidFill>
                </a:ln>
                <a:noFill/>
              </a:rPr>
              <a:t>digestive system 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758BEC1-CD32-EA7C-7126-9DF1F5F8E9A7}"/>
              </a:ext>
            </a:extLst>
          </p:cNvPr>
          <p:cNvSpPr txBox="1">
            <a:spLocks/>
          </p:cNvSpPr>
          <p:nvPr/>
        </p:nvSpPr>
        <p:spPr>
          <a:xfrm>
            <a:off x="4870062" y="3064096"/>
            <a:ext cx="3699649" cy="1938992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en-GB" sz="5400" dirty="0">
                <a:solidFill>
                  <a:schemeClr val="accent2"/>
                </a:solidFill>
              </a:rPr>
              <a:t>absorption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Nutrients are absorbed in the digestive tract this allows them to be used by all cells in the body and for metabolism.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2D91AA8-1144-A556-61C8-3DB802CE205C}"/>
              </a:ext>
            </a:extLst>
          </p:cNvPr>
          <p:cNvSpPr txBox="1">
            <a:spLocks/>
          </p:cNvSpPr>
          <p:nvPr/>
        </p:nvSpPr>
        <p:spPr>
          <a:xfrm>
            <a:off x="9184926" y="3053148"/>
            <a:ext cx="3551472" cy="221599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en-GB" sz="5400" dirty="0">
                <a:solidFill>
                  <a:schemeClr val="accent3"/>
                </a:solidFill>
              </a:rPr>
              <a:t>Excretion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After food has been digested </a:t>
            </a:r>
            <a:b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and absorbed. Waste is removed from the body. Waste is made up of anything the body cannot use and absorb.</a:t>
            </a:r>
          </a:p>
        </p:txBody>
      </p:sp>
    </p:spTree>
    <p:extLst>
      <p:ext uri="{BB962C8B-B14F-4D97-AF65-F5344CB8AC3E}">
        <p14:creationId xmlns:p14="http://schemas.microsoft.com/office/powerpoint/2010/main" val="630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7595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B1: energy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measures &amp; Sources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3719769-6BD3-4960-9719-DFBDDB861DC8}"/>
              </a:ext>
            </a:extLst>
          </p:cNvPr>
          <p:cNvSpPr txBox="1">
            <a:spLocks/>
          </p:cNvSpPr>
          <p:nvPr/>
        </p:nvSpPr>
        <p:spPr>
          <a:xfrm>
            <a:off x="634346" y="2580801"/>
            <a:ext cx="2815436" cy="225702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GB" sz="2400" dirty="0">
                <a:solidFill>
                  <a:schemeClr val="bg1"/>
                </a:solidFill>
              </a:rPr>
              <a:t>Energy Measures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Calories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Joules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Kilocalories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Kilojoules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5B48C66-7563-B1D3-D6ED-7A9E38FB39B2}"/>
              </a:ext>
            </a:extLst>
          </p:cNvPr>
          <p:cNvSpPr txBox="1">
            <a:spLocks/>
          </p:cNvSpPr>
          <p:nvPr/>
        </p:nvSpPr>
        <p:spPr>
          <a:xfrm>
            <a:off x="4068417" y="2580801"/>
            <a:ext cx="2815436" cy="1795363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2400"/>
              </a:spcBef>
            </a:pPr>
            <a:r>
              <a:rPr lang="en-GB" sz="2400" dirty="0">
                <a:solidFill>
                  <a:schemeClr val="bg1"/>
                </a:solidFill>
              </a:rPr>
              <a:t>Sources of energy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Fats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Carbohydrates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cap="none" dirty="0">
                <a:solidFill>
                  <a:schemeClr val="bg1"/>
                </a:solidFill>
                <a:latin typeface="Arial"/>
              </a:rPr>
              <a:t>Proteins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61D860-00DB-BCE8-6DB6-9EFE08B81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981057"/>
              </p:ext>
            </p:extLst>
          </p:nvPr>
        </p:nvGraphicFramePr>
        <p:xfrm>
          <a:off x="8728936" y="2580801"/>
          <a:ext cx="4182818" cy="3022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826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689992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3022558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Collect a range of </a:t>
                      </a:r>
                      <a:b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different food packaging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Examine the energy measure on the packaging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Which measurements are commonly used?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Which sources of energy </a:t>
                      </a:r>
                      <a:b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are commonly displayed </a:t>
                      </a:r>
                      <a:b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on food packaging?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!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68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3AC6A2-1DE3-20BC-0FEA-E6B15C35E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497" y="720673"/>
            <a:ext cx="6164506" cy="6298834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EA77046-628D-869C-672D-BE257D890A62}"/>
              </a:ext>
            </a:extLst>
          </p:cNvPr>
          <p:cNvSpPr txBox="1">
            <a:spLocks/>
          </p:cNvSpPr>
          <p:nvPr/>
        </p:nvSpPr>
        <p:spPr>
          <a:xfrm>
            <a:off x="643772" y="2391122"/>
            <a:ext cx="4893428" cy="385727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2200" b="1" dirty="0">
                <a:solidFill>
                  <a:schemeClr val="accent2"/>
                </a:solidFill>
              </a:rPr>
              <a:t>Measuring requirements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Common measurements are taken so that exact comparisons can be made.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Body composition, lean body mass and percentage body fat are all ways to measure a persons body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Skinfold analyses, bioelectrical impedance analysis and hydrodensitometry can be used to accurately measure a persons body composition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Body weight and calorimetry (direct and indirect) can also be used to give an indication of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body composition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62B7EC1-226D-F313-1CAF-234F7E93C9AF}"/>
              </a:ext>
            </a:extLst>
          </p:cNvPr>
          <p:cNvSpPr txBox="1">
            <a:spLocks/>
          </p:cNvSpPr>
          <p:nvPr/>
        </p:nvSpPr>
        <p:spPr>
          <a:xfrm>
            <a:off x="643772" y="645605"/>
            <a:ext cx="5204135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B1: Energy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Measuring requirements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and body weight </a:t>
            </a:r>
          </a:p>
        </p:txBody>
      </p:sp>
    </p:spTree>
    <p:extLst>
      <p:ext uri="{BB962C8B-B14F-4D97-AF65-F5344CB8AC3E}">
        <p14:creationId xmlns:p14="http://schemas.microsoft.com/office/powerpoint/2010/main" val="2812841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24117-5BDB-0EF7-EAF9-71FDA6E83BA4}"/>
              </a:ext>
            </a:extLst>
          </p:cNvPr>
          <p:cNvSpPr txBox="1">
            <a:spLocks/>
          </p:cNvSpPr>
          <p:nvPr/>
        </p:nvSpPr>
        <p:spPr>
          <a:xfrm>
            <a:off x="643773" y="675797"/>
            <a:ext cx="4299163" cy="706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00"/>
              </a:spcBef>
            </a:pPr>
            <a:r>
              <a:rPr lang="en-GB" sz="5400" dirty="0">
                <a:solidFill>
                  <a:srgbClr val="FFFFFF"/>
                </a:solidFill>
              </a:rPr>
              <a:t>Unit</a:t>
            </a:r>
            <a:r>
              <a:rPr lang="en-GB" sz="5400" dirty="0">
                <a:ln>
                  <a:solidFill>
                    <a:schemeClr val="bg1"/>
                  </a:solidFill>
                </a:ln>
                <a:noFill/>
              </a:rPr>
              <a:t> aims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DB6302-AD69-C7D3-9206-F88923FEB067}"/>
              </a:ext>
            </a:extLst>
          </p:cNvPr>
          <p:cNvSpPr txBox="1">
            <a:spLocks/>
          </p:cNvSpPr>
          <p:nvPr/>
        </p:nvSpPr>
        <p:spPr>
          <a:xfrm>
            <a:off x="643774" y="1794678"/>
            <a:ext cx="4367498" cy="3970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bg1"/>
                </a:solidFill>
                <a:latin typeface="Arial"/>
              </a:rPr>
              <a:t>You will explore the importance of nutrition and hydration within a sport context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bg1"/>
                </a:solidFill>
              </a:rPr>
              <a:t>Learning aims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In this unit you will: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Examine concepts of nutrition, hydration, diet and digestion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Explore energy intake and expenditure for sports and physical activity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Investigate legislation, guidance and procedures associated with anti-doping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Produce a diet and hydration plan to support a selected sport or physical activity</a:t>
            </a:r>
          </a:p>
        </p:txBody>
      </p:sp>
    </p:spTree>
    <p:extLst>
      <p:ext uri="{BB962C8B-B14F-4D97-AF65-F5344CB8AC3E}">
        <p14:creationId xmlns:p14="http://schemas.microsoft.com/office/powerpoint/2010/main" val="3109214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0000" y="645605"/>
            <a:ext cx="7595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B2: energy balance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</a:rPr>
              <a:t>Factors effecting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energy balance</a:t>
            </a: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86E250EC-0A2B-74A5-0FF1-FD85FD833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780403"/>
              </p:ext>
            </p:extLst>
          </p:nvPr>
        </p:nvGraphicFramePr>
        <p:xfrm>
          <a:off x="630000" y="6077430"/>
          <a:ext cx="5964327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4327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What happens if energy in is higher than energy out? You eat more energy than you use?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E696189E-15DC-AE92-93F0-0DE4910C0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509140"/>
              </p:ext>
            </p:extLst>
          </p:nvPr>
        </p:nvGraphicFramePr>
        <p:xfrm>
          <a:off x="6861864" y="6077430"/>
          <a:ext cx="5964327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4327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How is energy balance affected by climate, basal metabolism, physical activity, age and gender?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1" name="Title 3">
            <a:extLst>
              <a:ext uri="{FF2B5EF4-FFF2-40B4-BE49-F238E27FC236}">
                <a16:creationId xmlns:a16="http://schemas.microsoft.com/office/drawing/2014/main" id="{77F31230-44A6-A2A6-FD91-40E99FC0FDA8}"/>
              </a:ext>
            </a:extLst>
          </p:cNvPr>
          <p:cNvSpPr txBox="1">
            <a:spLocks/>
          </p:cNvSpPr>
          <p:nvPr/>
        </p:nvSpPr>
        <p:spPr>
          <a:xfrm>
            <a:off x="5629443" y="3519922"/>
            <a:ext cx="2246811" cy="718145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en-GB" sz="2600" dirty="0">
                <a:solidFill>
                  <a:schemeClr val="accent3"/>
                </a:solidFill>
              </a:rPr>
              <a:t>Basal </a:t>
            </a:r>
            <a:br>
              <a:rPr lang="en-GB" sz="2600" dirty="0">
                <a:solidFill>
                  <a:schemeClr val="accent3"/>
                </a:solidFill>
              </a:rPr>
            </a:br>
            <a:r>
              <a:rPr lang="en-GB" sz="2600" dirty="0">
                <a:solidFill>
                  <a:schemeClr val="accent3"/>
                </a:solidFill>
              </a:rPr>
              <a:t>metabolism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4A5410C-68FE-2B00-B757-1BB2B3A0AA16}"/>
              </a:ext>
            </a:extLst>
          </p:cNvPr>
          <p:cNvSpPr txBox="1">
            <a:spLocks/>
          </p:cNvSpPr>
          <p:nvPr/>
        </p:nvSpPr>
        <p:spPr>
          <a:xfrm>
            <a:off x="3291192" y="3519922"/>
            <a:ext cx="2246811" cy="718145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en-GB" sz="2600" dirty="0">
                <a:solidFill>
                  <a:schemeClr val="accent3"/>
                </a:solidFill>
              </a:rPr>
              <a:t>Physical activity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00BDB210-04FE-66F5-D920-23F1C1BD100B}"/>
              </a:ext>
            </a:extLst>
          </p:cNvPr>
          <p:cNvSpPr txBox="1">
            <a:spLocks/>
          </p:cNvSpPr>
          <p:nvPr/>
        </p:nvSpPr>
        <p:spPr>
          <a:xfrm>
            <a:off x="887930" y="3519922"/>
            <a:ext cx="2246811" cy="35907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en-GB" sz="2600" dirty="0">
                <a:solidFill>
                  <a:schemeClr val="accent3"/>
                </a:solidFill>
              </a:rPr>
              <a:t>climate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E0FDF18-956A-7C50-F107-8AC2BC5BAD47}"/>
              </a:ext>
            </a:extLst>
          </p:cNvPr>
          <p:cNvSpPr txBox="1">
            <a:spLocks/>
          </p:cNvSpPr>
          <p:nvPr/>
        </p:nvSpPr>
        <p:spPr>
          <a:xfrm>
            <a:off x="7915443" y="3519922"/>
            <a:ext cx="2246811" cy="35907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en-GB" sz="2600" dirty="0">
                <a:solidFill>
                  <a:schemeClr val="accent3"/>
                </a:solidFill>
              </a:rPr>
              <a:t>age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76C1AC7C-2210-D6AE-DFD0-96DF6E9FDB85}"/>
              </a:ext>
            </a:extLst>
          </p:cNvPr>
          <p:cNvSpPr txBox="1">
            <a:spLocks/>
          </p:cNvSpPr>
          <p:nvPr/>
        </p:nvSpPr>
        <p:spPr>
          <a:xfrm>
            <a:off x="10475155" y="3519922"/>
            <a:ext cx="2246811" cy="35907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en-GB" sz="2600" dirty="0">
                <a:solidFill>
                  <a:schemeClr val="accent3"/>
                </a:solidFill>
              </a:rPr>
              <a:t>gender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55E8D9A1-3C5F-BF43-D5B8-DE09690AD7CC}"/>
              </a:ext>
            </a:extLst>
          </p:cNvPr>
          <p:cNvSpPr txBox="1">
            <a:spLocks/>
          </p:cNvSpPr>
          <p:nvPr/>
        </p:nvSpPr>
        <p:spPr>
          <a:xfrm>
            <a:off x="4462203" y="5275495"/>
            <a:ext cx="4515368" cy="36529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800"/>
              </a:lnSpc>
              <a:spcBef>
                <a:spcPts val="2400"/>
              </a:spcBef>
            </a:pPr>
            <a:r>
              <a:rPr lang="en-GB" sz="3200" dirty="0"/>
              <a:t>Energy in </a:t>
            </a:r>
            <a:r>
              <a:rPr lang="en-GB" sz="3200" dirty="0">
                <a:solidFill>
                  <a:schemeClr val="accent3"/>
                </a:solidFill>
              </a:rPr>
              <a:t>= </a:t>
            </a:r>
            <a:r>
              <a:rPr lang="en-GB" sz="3200" dirty="0">
                <a:solidFill>
                  <a:srgbClr val="EB5D0B"/>
                </a:solidFill>
              </a:rPr>
              <a:t>energy out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A52D05E8-96C7-8C90-CF32-13E83EEF25F0}"/>
              </a:ext>
            </a:extLst>
          </p:cNvPr>
          <p:cNvSpPr txBox="1">
            <a:spLocks/>
          </p:cNvSpPr>
          <p:nvPr/>
        </p:nvSpPr>
        <p:spPr>
          <a:xfrm>
            <a:off x="1057569" y="4690593"/>
            <a:ext cx="11073515" cy="276999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Energy balance is a state where the amount of energy you eat equals the amount of energy you use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3C10EB6-AC34-AC43-6787-8B641AB9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90" y="1979008"/>
            <a:ext cx="1239722" cy="12397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577916-12EC-1C8B-C880-DA69C1818D59}"/>
              </a:ext>
            </a:extLst>
          </p:cNvPr>
          <p:cNvGrpSpPr/>
          <p:nvPr/>
        </p:nvGrpSpPr>
        <p:grpSpPr>
          <a:xfrm>
            <a:off x="10571536" y="2036939"/>
            <a:ext cx="2150430" cy="1325917"/>
            <a:chOff x="10284993" y="1561773"/>
            <a:chExt cx="2586532" cy="159481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A2F8CC0A-E6ED-B672-5477-544A2F134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4993" y="1561773"/>
              <a:ext cx="1455617" cy="1455617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1E17631E-2FBC-ADF4-F629-896F8554A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908" y="1700966"/>
              <a:ext cx="1455617" cy="1455617"/>
            </a:xfrm>
            <a:prstGeom prst="rect">
              <a:avLst/>
            </a:prstGeom>
          </p:spPr>
        </p:pic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CA36C43-71AA-0606-7780-201E5E0B0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12" y="1936213"/>
            <a:ext cx="1426644" cy="1426644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30ED7658-BA07-D908-C008-38F28DA00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26" y="1936212"/>
            <a:ext cx="1426644" cy="1426644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923F33B7-BA41-DB1C-02B8-386EC7472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12" y="1979008"/>
            <a:ext cx="1429012" cy="14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2400C07F-3AF0-E9F3-552D-98500AC52D76}"/>
              </a:ext>
            </a:extLst>
          </p:cNvPr>
          <p:cNvSpPr txBox="1">
            <a:spLocks/>
          </p:cNvSpPr>
          <p:nvPr/>
        </p:nvSpPr>
        <p:spPr>
          <a:xfrm>
            <a:off x="634345" y="645605"/>
            <a:ext cx="9578699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c1</a:t>
            </a:r>
            <a:r>
              <a:rPr lang="en-GB" sz="3200" dirty="0">
                <a:solidFill>
                  <a:srgbClr val="FFFFFF"/>
                </a:solidFill>
              </a:rPr>
              <a:t>: Performance enhancing </a:t>
            </a:r>
            <a:r>
              <a:rPr lang="en-GB" sz="3200" dirty="0">
                <a:solidFill>
                  <a:schemeClr val="bg1"/>
                </a:solidFill>
              </a:rPr>
              <a:t>substances and drugs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anti-doping</a:t>
            </a:r>
          </a:p>
        </p:txBody>
      </p:sp>
      <p:pic>
        <p:nvPicPr>
          <p:cNvPr id="7" name="Picture 6" descr="World Anti-Doping Agency (WADA)">
            <a:extLst>
              <a:ext uri="{FF2B5EF4-FFF2-40B4-BE49-F238E27FC236}">
                <a16:creationId xmlns:a16="http://schemas.microsoft.com/office/drawing/2014/main" id="{B6585154-D59C-0022-0288-36C0C8191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1432" r="4919" b="11020"/>
          <a:stretch/>
        </p:blipFill>
        <p:spPr bwMode="auto">
          <a:xfrm>
            <a:off x="6236302" y="2645753"/>
            <a:ext cx="2551444" cy="112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mepage | UK Anti-Doping">
            <a:extLst>
              <a:ext uri="{FF2B5EF4-FFF2-40B4-BE49-F238E27FC236}">
                <a16:creationId xmlns:a16="http://schemas.microsoft.com/office/drawing/2014/main" id="{C0A46568-C1CE-749F-1304-07D172E3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77" y="2695250"/>
            <a:ext cx="2241467" cy="9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dependent ITIA ready to launch | Tennis Threads Magazine">
            <a:extLst>
              <a:ext uri="{FF2B5EF4-FFF2-40B4-BE49-F238E27FC236}">
                <a16:creationId xmlns:a16="http://schemas.microsoft.com/office/drawing/2014/main" id="{2033BDE5-74B8-31A1-04F8-0E054B8D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92" y="5063117"/>
            <a:ext cx="1870105" cy="9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Lawn Tennis Association (LTA) Insurance | Howden UK">
            <a:extLst>
              <a:ext uri="{FF2B5EF4-FFF2-40B4-BE49-F238E27FC236}">
                <a16:creationId xmlns:a16="http://schemas.microsoft.com/office/drawing/2014/main" id="{D76216F5-E72E-332B-7AA9-2EF421A2F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045" y="5173943"/>
            <a:ext cx="2178734" cy="7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C1888E6C-838D-F9F3-3A02-3FA8BC8BAC79}"/>
              </a:ext>
            </a:extLst>
          </p:cNvPr>
          <p:cNvSpPr txBox="1">
            <a:spLocks/>
          </p:cNvSpPr>
          <p:nvPr/>
        </p:nvSpPr>
        <p:spPr>
          <a:xfrm>
            <a:off x="1151379" y="2861587"/>
            <a:ext cx="4499357" cy="2067233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400" dirty="0">
                <a:solidFill>
                  <a:schemeClr val="accent2"/>
                </a:solidFill>
              </a:rPr>
              <a:t>Anti-doping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Opposing or prohibiting illegal doping 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to improve athletic performance.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Support personnel, coaches, sport science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staff, nutritionists, parents all play a role in preventing doping and monitoring performers intake of substances. 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2F4C4DF-7B40-E005-7F13-2A5EB2571F2A}"/>
              </a:ext>
            </a:extLst>
          </p:cNvPr>
          <p:cNvSpPr txBox="1">
            <a:spLocks/>
          </p:cNvSpPr>
          <p:nvPr/>
        </p:nvSpPr>
        <p:spPr>
          <a:xfrm>
            <a:off x="6431188" y="3895204"/>
            <a:ext cx="2746412" cy="738664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Global organisation that coordinates anti-doping around the world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A1C9F05-4CD5-6795-CE2E-7415D0C1FDD8}"/>
              </a:ext>
            </a:extLst>
          </p:cNvPr>
          <p:cNvSpPr txBox="1">
            <a:spLocks/>
          </p:cNvSpPr>
          <p:nvPr/>
        </p:nvSpPr>
        <p:spPr>
          <a:xfrm>
            <a:off x="10214255" y="3895204"/>
            <a:ext cx="2402387" cy="738664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The national organisation responsible for anti-doping in the UKAD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4DDD415-6562-1D2D-77C9-FA8DDA70E681}"/>
              </a:ext>
            </a:extLst>
          </p:cNvPr>
          <p:cNvSpPr txBox="1">
            <a:spLocks/>
          </p:cNvSpPr>
          <p:nvPr/>
        </p:nvSpPr>
        <p:spPr>
          <a:xfrm>
            <a:off x="6431188" y="6145706"/>
            <a:ext cx="2843730" cy="492443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Safeguards the integrity of professional tennis worldwide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3B5409F-9AE3-0B85-7786-B68E1544B1CA}"/>
              </a:ext>
            </a:extLst>
          </p:cNvPr>
          <p:cNvSpPr txBox="1">
            <a:spLocks/>
          </p:cNvSpPr>
          <p:nvPr/>
        </p:nvSpPr>
        <p:spPr>
          <a:xfrm>
            <a:off x="10214255" y="6145706"/>
            <a:ext cx="2402387" cy="492443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The national organisation for tennis in Britain</a:t>
            </a:r>
          </a:p>
        </p:txBody>
      </p:sp>
    </p:spTree>
    <p:extLst>
      <p:ext uri="{BB962C8B-B14F-4D97-AF65-F5344CB8AC3E}">
        <p14:creationId xmlns:p14="http://schemas.microsoft.com/office/powerpoint/2010/main" val="52493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634346" y="3176958"/>
            <a:ext cx="12006998" cy="2367023"/>
          </a:xfrm>
          <a:prstGeom prst="rect">
            <a:avLst/>
          </a:prstGeom>
        </p:spPr>
        <p:txBody>
          <a:bodyPr wrap="square" lIns="0" tIns="0" rIns="0" bIns="0" numCol="2" spcCol="72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The World Anti-Doping Agency's mission is to lead a collaborative worldwide movement for doping-free sport.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WADA was founded with the aim of bringing consistency to anti-doping policies and regulations within sport organizations and governments right across the world.</a:t>
            </a:r>
            <a:br>
              <a:rPr lang="en-GB" sz="2000" cap="none" dirty="0">
                <a:solidFill>
                  <a:schemeClr val="accent3"/>
                </a:solidFill>
                <a:latin typeface="Arial"/>
              </a:rPr>
            </a:br>
            <a:br>
              <a:rPr lang="en-GB" sz="1600" b="1" cap="none" dirty="0"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Since 2004 WADA prohibited has published an annual list of Prohibited Substances and Methods.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The substances and methods on the list are classified by different categories e.g. steroids, stimulants, gene doping.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WADA work alongside governments and sports organisations to establish a monitoring program to look at substances which are not on the Prohibited List, but WADA wants to monitor in order to detect patterns of misuse in sport.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A5DFBA9-AD5B-0F7A-B6A5-07FFD8F6CEDB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103511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c1</a:t>
            </a:r>
            <a:r>
              <a:rPr lang="en-GB" sz="3200" dirty="0">
                <a:solidFill>
                  <a:srgbClr val="FFFFFF"/>
                </a:solidFill>
              </a:rPr>
              <a:t>: Performance enhancing </a:t>
            </a:r>
            <a:r>
              <a:rPr lang="en-GB" sz="3200" dirty="0">
                <a:solidFill>
                  <a:schemeClr val="bg1"/>
                </a:solidFill>
              </a:rPr>
              <a:t>substances and drugs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world ant-doping agency (WADA)</a:t>
            </a:r>
          </a:p>
        </p:txBody>
      </p:sp>
      <p:pic>
        <p:nvPicPr>
          <p:cNvPr id="6" name="Picture 5" descr="World Anti-Doping Agency (WADA)">
            <a:extLst>
              <a:ext uri="{FF2B5EF4-FFF2-40B4-BE49-F238E27FC236}">
                <a16:creationId xmlns:a16="http://schemas.microsoft.com/office/drawing/2014/main" id="{9C6171F4-E1F9-A807-4CBA-C6BCA4590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1432" r="4919" b="11020"/>
          <a:stretch/>
        </p:blipFill>
        <p:spPr bwMode="auto">
          <a:xfrm>
            <a:off x="10390345" y="5929650"/>
            <a:ext cx="2551444" cy="112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83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A5DFBA9-AD5B-0F7A-B6A5-07FFD8F6CEDB}"/>
              </a:ext>
            </a:extLst>
          </p:cNvPr>
          <p:cNvSpPr txBox="1">
            <a:spLocks/>
          </p:cNvSpPr>
          <p:nvPr/>
        </p:nvSpPr>
        <p:spPr>
          <a:xfrm>
            <a:off x="634345" y="645605"/>
            <a:ext cx="9859989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c1</a:t>
            </a:r>
            <a:r>
              <a:rPr lang="en-GB" sz="3200" dirty="0">
                <a:solidFill>
                  <a:srgbClr val="FFFFFF"/>
                </a:solidFill>
              </a:rPr>
              <a:t>: Performance enhancing </a:t>
            </a:r>
            <a:r>
              <a:rPr lang="en-GB" sz="3200" dirty="0">
                <a:solidFill>
                  <a:schemeClr val="bg1"/>
                </a:solidFill>
              </a:rPr>
              <a:t>substances and drugs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lang="en-GB" sz="3200" dirty="0" err="1">
                <a:ln>
                  <a:solidFill>
                    <a:srgbClr val="FFFFFF"/>
                  </a:solidFill>
                </a:ln>
                <a:noFill/>
                <a:latin typeface="Oswald"/>
              </a:rPr>
              <a:t>wada</a:t>
            </a:r>
            <a:r>
              <a:rPr lang="en-GB" sz="3200" dirty="0">
                <a:ln>
                  <a:solidFill>
                    <a:srgbClr val="FFFFFF"/>
                  </a:solidFill>
                </a:ln>
                <a:noFill/>
                <a:latin typeface="Oswald"/>
              </a:rPr>
              <a:t> prohibited list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431D307-C300-47DB-E6C0-E8E4222BBFEB}"/>
              </a:ext>
            </a:extLst>
          </p:cNvPr>
          <p:cNvSpPr txBox="1">
            <a:spLocks/>
          </p:cNvSpPr>
          <p:nvPr/>
        </p:nvSpPr>
        <p:spPr>
          <a:xfrm>
            <a:off x="642008" y="2805551"/>
            <a:ext cx="4448152" cy="372409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b="1" dirty="0">
                <a:solidFill>
                  <a:schemeClr val="accent3"/>
                </a:solidFill>
              </a:rPr>
              <a:t>Prohibited at all times </a:t>
            </a:r>
            <a:br>
              <a:rPr lang="en-GB" sz="2200" b="1" dirty="0">
                <a:solidFill>
                  <a:schemeClr val="accent3"/>
                </a:solidFill>
              </a:rPr>
            </a:br>
            <a:r>
              <a:rPr lang="en-GB" sz="2200" b="1" dirty="0">
                <a:solidFill>
                  <a:schemeClr val="accent3"/>
                </a:solidFill>
              </a:rPr>
              <a:t>(in and out-of-competition):</a:t>
            </a:r>
            <a:endParaRPr lang="en-GB" sz="2200" dirty="0">
              <a:solidFill>
                <a:schemeClr val="accent3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Prohibited substances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Non-approved substances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Anabolic agents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Peptide hormones, growth factors,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related substances, and mimetics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Beta-2 agonists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Hormone and metabolic modulators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Diuretics and masking agents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63C1287-DCA7-4F11-0EDD-9A32CC88657D}"/>
              </a:ext>
            </a:extLst>
          </p:cNvPr>
          <p:cNvSpPr txBox="1">
            <a:spLocks/>
          </p:cNvSpPr>
          <p:nvPr/>
        </p:nvSpPr>
        <p:spPr>
          <a:xfrm>
            <a:off x="5751898" y="2805551"/>
            <a:ext cx="3402851" cy="241091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b="1" dirty="0">
                <a:solidFill>
                  <a:schemeClr val="accent3"/>
                </a:solidFill>
              </a:rPr>
              <a:t>Prohibited in competition: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Stimulants (non-specified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and specified)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Narcotics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Cannabinoids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Glucocorticoids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980F479-3213-5225-3454-BEB1DCDAD1A3}"/>
              </a:ext>
            </a:extLst>
          </p:cNvPr>
          <p:cNvSpPr txBox="1">
            <a:spLocks/>
          </p:cNvSpPr>
          <p:nvPr/>
        </p:nvSpPr>
        <p:spPr>
          <a:xfrm>
            <a:off x="9542168" y="2805551"/>
            <a:ext cx="3080906" cy="964367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b="1" dirty="0">
                <a:solidFill>
                  <a:schemeClr val="accent3"/>
                </a:solidFill>
              </a:rPr>
              <a:t>Prohibited in particular sports: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Beta blockers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7C5F0042-207F-AA21-E2B3-A892CD05C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998177"/>
              </p:ext>
            </p:extLst>
          </p:nvPr>
        </p:nvGraphicFramePr>
        <p:xfrm>
          <a:off x="8349616" y="5880951"/>
          <a:ext cx="4626670" cy="1033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670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1033119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Research the different types of banned substances relevant to tennis, both in and out of competition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281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97592E2-F074-7942-4F7B-8C6525C46B9D}"/>
              </a:ext>
            </a:extLst>
          </p:cNvPr>
          <p:cNvSpPr txBox="1">
            <a:spLocks/>
          </p:cNvSpPr>
          <p:nvPr/>
        </p:nvSpPr>
        <p:spPr>
          <a:xfrm>
            <a:off x="634346" y="2915434"/>
            <a:ext cx="5038570" cy="2082621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+mn-lt"/>
              </a:rPr>
              <a:t>Agencies and policing of anti-doping: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World Anti-Doping Agency (WADA)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UK Anti-Doping (UKAD)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Sports Federations: e.g. International Tennis Integrity Agency (ITIA) and the LTA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85AB4EAC-A3D4-6960-1EBF-BAEB93FC4BAF}"/>
              </a:ext>
            </a:extLst>
          </p:cNvPr>
          <p:cNvGraphicFramePr>
            <a:graphicFrameLocks noGrp="1"/>
          </p:cNvGraphicFramePr>
          <p:nvPr/>
        </p:nvGraphicFramePr>
        <p:xfrm>
          <a:off x="12076002" y="595500"/>
          <a:ext cx="720000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1" name="Title 3">
            <a:extLst>
              <a:ext uri="{FF2B5EF4-FFF2-40B4-BE49-F238E27FC236}">
                <a16:creationId xmlns:a16="http://schemas.microsoft.com/office/drawing/2014/main" id="{BF18C899-C374-9516-64AE-56AF0190AFE2}"/>
              </a:ext>
            </a:extLst>
          </p:cNvPr>
          <p:cNvSpPr txBox="1">
            <a:spLocks/>
          </p:cNvSpPr>
          <p:nvPr/>
        </p:nvSpPr>
        <p:spPr>
          <a:xfrm>
            <a:off x="7766860" y="2915434"/>
            <a:ext cx="4751187" cy="213641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What are the roles and responsibilities of WADA, UKAD and the ITIA / LTA?</a:t>
            </a:r>
          </a:p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How do anti-doping rules and guidance help to prevent doping in sport?</a:t>
            </a:r>
          </a:p>
          <a:p>
            <a:pPr marL="34290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Carry out research to identify rules and guidance relevant to doping in tennis.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086F585-9637-5683-1A86-F6B2227F4C20}"/>
              </a:ext>
            </a:extLst>
          </p:cNvPr>
          <p:cNvSpPr txBox="1">
            <a:spLocks/>
          </p:cNvSpPr>
          <p:nvPr/>
        </p:nvSpPr>
        <p:spPr>
          <a:xfrm>
            <a:off x="634345" y="645604"/>
            <a:ext cx="5588656" cy="174406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c2</a:t>
            </a:r>
            <a:r>
              <a:rPr lang="en-GB" sz="3200" dirty="0">
                <a:solidFill>
                  <a:srgbClr val="FFFFFF"/>
                </a:solidFill>
              </a:rPr>
              <a:t>: </a:t>
            </a:r>
            <a:r>
              <a:rPr lang="en-GB" sz="3200" dirty="0">
                <a:solidFill>
                  <a:schemeClr val="tx1"/>
                </a:solidFill>
              </a:rPr>
              <a:t>Anti-doping 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legislation and guidance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agencies and p</a:t>
            </a:r>
            <a:r>
              <a:rPr lang="en-GB" sz="3200" dirty="0" err="1">
                <a:ln>
                  <a:solidFill>
                    <a:srgbClr val="FFFFFF"/>
                  </a:solidFill>
                </a:ln>
                <a:noFill/>
                <a:latin typeface="Oswald"/>
              </a:rPr>
              <a:t>olicing</a:t>
            </a:r>
            <a:r>
              <a:rPr lang="en-GB" sz="3200" dirty="0">
                <a:ln>
                  <a:solidFill>
                    <a:srgbClr val="FFFFFF"/>
                  </a:solidFill>
                </a:ln>
                <a:noFill/>
                <a:latin typeface="Oswald"/>
              </a:rPr>
              <a:t> </a:t>
            </a:r>
            <a:br>
              <a:rPr lang="en-GB" sz="3200" dirty="0">
                <a:ln>
                  <a:solidFill>
                    <a:srgbClr val="FFFFFF"/>
                  </a:solidFill>
                </a:ln>
                <a:noFill/>
                <a:latin typeface="Oswald"/>
              </a:rPr>
            </a:br>
            <a:r>
              <a:rPr lang="en-GB" sz="3200" dirty="0">
                <a:ln>
                  <a:solidFill>
                    <a:srgbClr val="FFFFFF"/>
                  </a:solidFill>
                </a:ln>
                <a:noFill/>
                <a:latin typeface="Oswald"/>
              </a:rPr>
              <a:t>of anti-doping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1584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634346" y="2770619"/>
            <a:ext cx="5087185" cy="2523768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Athletes need to be aware of the prohibited list for their sport, both during competition and in training.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b="1" cap="none" dirty="0"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+mn-lt"/>
              </a:rPr>
              <a:t>Strict Liability: </a:t>
            </a:r>
            <a:endParaRPr lang="en-GB" sz="1600" b="1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Players are responsible for all substances that they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put inside their body and it is their responsibility to ensure they are not taking any prohibited substances, even unintentionally such as through diet, nutritional supplements or medications.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F5D72C1-71C6-FC27-05EF-2F878C5D715C}"/>
              </a:ext>
            </a:extLst>
          </p:cNvPr>
          <p:cNvSpPr txBox="1">
            <a:spLocks/>
          </p:cNvSpPr>
          <p:nvPr/>
        </p:nvSpPr>
        <p:spPr>
          <a:xfrm>
            <a:off x="7923419" y="2770619"/>
            <a:ext cx="4773677" cy="3693319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tx1"/>
                </a:solidFill>
                <a:latin typeface="Arial"/>
              </a:rPr>
              <a:t>Medications and nutritional supplements </a:t>
            </a:r>
            <a:br>
              <a:rPr lang="en-GB" sz="1600" b="1" cap="none" dirty="0">
                <a:solidFill>
                  <a:schemeClr val="tx1"/>
                </a:solidFill>
                <a:latin typeface="Arial"/>
              </a:rPr>
            </a:br>
            <a:r>
              <a:rPr lang="en-GB" sz="1600" b="1" cap="none" dirty="0">
                <a:solidFill>
                  <a:schemeClr val="tx1"/>
                </a:solidFill>
                <a:latin typeface="Arial"/>
              </a:rPr>
              <a:t>can contain prohibited substances.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Players may require permission to use </a:t>
            </a:r>
            <a:br>
              <a:rPr lang="en-GB" sz="1600" cap="none" dirty="0">
                <a:solidFill>
                  <a:schemeClr val="tx1"/>
                </a:solidFill>
                <a:latin typeface="Arial"/>
              </a:rPr>
            </a:br>
            <a:r>
              <a:rPr lang="en-GB" sz="1600" cap="none" dirty="0">
                <a:solidFill>
                  <a:schemeClr val="tx1"/>
                </a:solidFill>
                <a:latin typeface="Arial"/>
              </a:rPr>
              <a:t>certain medications.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tx1"/>
                </a:solidFill>
                <a:latin typeface="Arial"/>
              </a:rPr>
              <a:t>Supplements can:</a:t>
            </a:r>
            <a:endParaRPr lang="en-GB" sz="1600" cap="none" dirty="0">
              <a:solidFill>
                <a:schemeClr val="tx1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Contain prohibited substances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Be contaminated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Be counterfeit</a:t>
            </a:r>
            <a:br>
              <a:rPr lang="en-GB" sz="1600" cap="none" dirty="0">
                <a:solidFill>
                  <a:schemeClr val="tx1"/>
                </a:solidFill>
                <a:latin typeface="Arial"/>
              </a:rPr>
            </a:br>
            <a:endParaRPr lang="en-GB" sz="1600" cap="none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tx1"/>
                </a:solidFill>
                <a:latin typeface="Arial"/>
              </a:rPr>
              <a:t>Players are recommended to follow a </a:t>
            </a:r>
            <a:br>
              <a:rPr lang="en-GB" sz="1600" b="1" cap="none" dirty="0">
                <a:solidFill>
                  <a:schemeClr val="tx1"/>
                </a:solidFill>
                <a:latin typeface="Arial"/>
              </a:rPr>
            </a:br>
            <a:r>
              <a:rPr lang="en-GB" sz="1600" b="1" cap="none" dirty="0">
                <a:solidFill>
                  <a:schemeClr val="tx1"/>
                </a:solidFill>
                <a:latin typeface="Arial"/>
              </a:rPr>
              <a:t>‘food first’ approach to nutrition.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91B9CCB-E178-69AA-9634-AA789C9A1329}"/>
              </a:ext>
            </a:extLst>
          </p:cNvPr>
          <p:cNvSpPr txBox="1">
            <a:spLocks/>
          </p:cNvSpPr>
          <p:nvPr/>
        </p:nvSpPr>
        <p:spPr>
          <a:xfrm>
            <a:off x="634344" y="645604"/>
            <a:ext cx="6464955" cy="174406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c2</a:t>
            </a:r>
            <a:r>
              <a:rPr lang="en-GB" sz="3200" dirty="0">
                <a:solidFill>
                  <a:schemeClr val="accent3"/>
                </a:solidFill>
              </a:rPr>
              <a:t>: Anti-doping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solidFill>
                  <a:schemeClr val="accent3"/>
                </a:solidFill>
              </a:rPr>
              <a:t>legislation and guidance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accent3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Athlete’s rights and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1327077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76BBD0A-9122-454F-C253-0013D4A883DD}"/>
              </a:ext>
            </a:extLst>
          </p:cNvPr>
          <p:cNvSpPr txBox="1">
            <a:spLocks/>
          </p:cNvSpPr>
          <p:nvPr/>
        </p:nvSpPr>
        <p:spPr>
          <a:xfrm>
            <a:off x="1251290" y="3156036"/>
            <a:ext cx="4626669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Research examples in tennis of </a:t>
            </a:r>
            <a:br>
              <a:rPr lang="en-GB" sz="1800" b="1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800" b="1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anti-doping rule violations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3423311-41AF-D5BC-AF61-A9F99DCDCB2D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8137514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c2</a:t>
            </a:r>
            <a:r>
              <a:rPr lang="en-GB" sz="3200" dirty="0">
                <a:solidFill>
                  <a:srgbClr val="FFFFFF"/>
                </a:solidFill>
              </a:rPr>
              <a:t>: Anti-doping </a:t>
            </a:r>
            <a:r>
              <a:rPr lang="en-GB" sz="3200" dirty="0">
                <a:solidFill>
                  <a:schemeClr val="bg1"/>
                </a:solidFill>
              </a:rPr>
              <a:t>legislation and guidance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Rule violations,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  <a:latin typeface="Oswald"/>
              </a:rPr>
              <a:t>consequences </a:t>
            </a:r>
            <a:br>
              <a:rPr lang="en-GB" sz="3200" dirty="0">
                <a:solidFill>
                  <a:schemeClr val="bg1"/>
                </a:solidFill>
                <a:latin typeface="Oswald"/>
              </a:rPr>
            </a:br>
            <a:r>
              <a:rPr lang="en-GB" sz="3200" dirty="0">
                <a:ln>
                  <a:solidFill>
                    <a:srgbClr val="FFFFFF"/>
                  </a:solidFill>
                </a:ln>
                <a:noFill/>
                <a:latin typeface="Oswald"/>
              </a:rPr>
              <a:t>and reporting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pic>
        <p:nvPicPr>
          <p:cNvPr id="4" name="Picture 3" descr="A tennis player is about to hit a ball with his racket&#10;&#10;Description automatically generated with medium confidence">
            <a:extLst>
              <a:ext uri="{FF2B5EF4-FFF2-40B4-BE49-F238E27FC236}">
                <a16:creationId xmlns:a16="http://schemas.microsoft.com/office/drawing/2014/main" id="{EB3C1F98-BA61-FE1A-23B8-98C4FD967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800" y="1477413"/>
            <a:ext cx="5642021" cy="5737169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8AF66D5-6885-DAD3-96E7-8C64C7DF3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812050"/>
              </p:ext>
            </p:extLst>
          </p:nvPr>
        </p:nvGraphicFramePr>
        <p:xfrm>
          <a:off x="1251290" y="4088412"/>
          <a:ext cx="4626670" cy="149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670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1033119">
                <a:tc>
                  <a:txBody>
                    <a:bodyPr/>
                    <a:lstStyle/>
                    <a:p>
                      <a:pPr marL="0" lvl="0" indent="0" defTabSz="995507">
                        <a:lnSpc>
                          <a:spcPct val="100000"/>
                        </a:lnSpc>
                        <a:spcBef>
                          <a:spcPts val="1800"/>
                        </a:spcBef>
                        <a:buFontTx/>
                        <a:buNone/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physical, financial, social and other consequences of doping?</a:t>
                      </a:r>
                    </a:p>
                    <a:p>
                      <a:pPr marL="0" lvl="0" indent="0" defTabSz="995507">
                        <a:lnSpc>
                          <a:spcPct val="100000"/>
                        </a:lnSpc>
                        <a:spcBef>
                          <a:spcPts val="1800"/>
                        </a:spcBef>
                        <a:buFontTx/>
                        <a:buNone/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How and why should doping be reported in tennis?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455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5E7FEC-D336-DCB5-82C3-4390CB607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05" y="645605"/>
            <a:ext cx="7378586" cy="6240285"/>
          </a:xfrm>
          <a:prstGeom prst="rect">
            <a:avLst/>
          </a:prstGeom>
        </p:spPr>
      </p:pic>
      <p:sp>
        <p:nvSpPr>
          <p:cNvPr id="28" name="Title 3">
            <a:extLst>
              <a:ext uri="{FF2B5EF4-FFF2-40B4-BE49-F238E27FC236}">
                <a16:creationId xmlns:a16="http://schemas.microsoft.com/office/drawing/2014/main" id="{0A80C30D-812D-62A5-5868-93A6CE5B09A5}"/>
              </a:ext>
            </a:extLst>
          </p:cNvPr>
          <p:cNvSpPr txBox="1">
            <a:spLocks/>
          </p:cNvSpPr>
          <p:nvPr/>
        </p:nvSpPr>
        <p:spPr>
          <a:xfrm>
            <a:off x="8766042" y="1368726"/>
            <a:ext cx="5142421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B3: Testing process</a:t>
            </a:r>
            <a:br>
              <a:rPr lang="en-GB" sz="3200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and whereabouts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043F614-0A72-D0CE-C903-12C5E9A990E6}"/>
              </a:ext>
            </a:extLst>
          </p:cNvPr>
          <p:cNvSpPr txBox="1">
            <a:spLocks/>
          </p:cNvSpPr>
          <p:nvPr/>
        </p:nvSpPr>
        <p:spPr>
          <a:xfrm>
            <a:off x="8766042" y="2545205"/>
            <a:ext cx="3643673" cy="3616375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Whereabouts: </a:t>
            </a: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Anti-Doping organisations awareness of an athlete’s location in order to test them out-of-competition without advance notice.</a:t>
            </a:r>
          </a:p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The testing process: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Doping control officer / chaperone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Unannounced visit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Athlete’s availability and reporting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Tests: urine, blood, blood serum for athlete biological passport</a:t>
            </a:r>
          </a:p>
        </p:txBody>
      </p:sp>
    </p:spTree>
    <p:extLst>
      <p:ext uri="{BB962C8B-B14F-4D97-AF65-F5344CB8AC3E}">
        <p14:creationId xmlns:p14="http://schemas.microsoft.com/office/powerpoint/2010/main" val="1530975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2818117" y="6145083"/>
            <a:ext cx="7803535" cy="307777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000" cap="none" dirty="0">
                <a:solidFill>
                  <a:schemeClr val="tx1"/>
                </a:solidFill>
                <a:latin typeface="+mn-lt"/>
              </a:rPr>
              <a:t>Produce a diet and hydration plan to support a tennis player.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483872" y="634526"/>
            <a:ext cx="12472023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D1: activities</a:t>
            </a:r>
          </a:p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Aerobic, anaerobic, muscular strength </a:t>
            </a:r>
            <a:br>
              <a:rPr lang="en-GB" sz="3200" dirty="0">
                <a:ln>
                  <a:solidFill>
                    <a:schemeClr val="tx1"/>
                  </a:solidFill>
                </a:ln>
                <a:noFill/>
              </a:rPr>
            </a:b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&amp; endurance and flexibility 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4DAA682-DCA2-196A-220E-D92C428920FB}"/>
              </a:ext>
            </a:extLst>
          </p:cNvPr>
          <p:cNvSpPr txBox="1">
            <a:spLocks/>
          </p:cNvSpPr>
          <p:nvPr/>
        </p:nvSpPr>
        <p:spPr>
          <a:xfrm>
            <a:off x="2818117" y="2270607"/>
            <a:ext cx="7803535" cy="615553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000" b="1" cap="none" dirty="0">
                <a:solidFill>
                  <a:schemeClr val="tx1"/>
                </a:solidFill>
                <a:latin typeface="+mn-lt"/>
              </a:rPr>
              <a:t>Consider the different types of activity and when they </a:t>
            </a:r>
            <a:br>
              <a:rPr lang="en-GB" sz="2000" b="1" cap="none" dirty="0">
                <a:solidFill>
                  <a:schemeClr val="tx1"/>
                </a:solidFill>
                <a:latin typeface="+mn-lt"/>
              </a:rPr>
            </a:br>
            <a:r>
              <a:rPr lang="en-GB" sz="2000" b="1" cap="none" dirty="0">
                <a:solidFill>
                  <a:schemeClr val="tx1"/>
                </a:solidFill>
                <a:latin typeface="+mn-lt"/>
              </a:rPr>
              <a:t>happen during a tennis match and during training: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5777D-56A2-088B-D6DC-BD56384F613B}"/>
              </a:ext>
            </a:extLst>
          </p:cNvPr>
          <p:cNvGrpSpPr/>
          <p:nvPr/>
        </p:nvGrpSpPr>
        <p:grpSpPr>
          <a:xfrm>
            <a:off x="2007545" y="3290843"/>
            <a:ext cx="9424684" cy="2360657"/>
            <a:chOff x="2259317" y="3290843"/>
            <a:chExt cx="9424684" cy="2360657"/>
          </a:xfrm>
        </p:grpSpPr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D16FF71B-40F8-C1E2-98EB-CB32655B3AD8}"/>
                </a:ext>
              </a:extLst>
            </p:cNvPr>
            <p:cNvSpPr txBox="1">
              <a:spLocks/>
            </p:cNvSpPr>
            <p:nvPr/>
          </p:nvSpPr>
          <p:spPr>
            <a:xfrm>
              <a:off x="2259317" y="3290843"/>
              <a:ext cx="4506914" cy="977987"/>
            </a:xfrm>
            <a:prstGeom prst="rect">
              <a:avLst/>
            </a:prstGeom>
            <a:solidFill>
              <a:srgbClr val="DA306C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tx1"/>
                  </a:solidFill>
                </a:rPr>
                <a:t>Aerobic</a:t>
              </a: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81CFEA05-CB00-DB88-20C3-4147CFAB103A}"/>
                </a:ext>
              </a:extLst>
            </p:cNvPr>
            <p:cNvSpPr txBox="1">
              <a:spLocks/>
            </p:cNvSpPr>
            <p:nvPr/>
          </p:nvSpPr>
          <p:spPr>
            <a:xfrm>
              <a:off x="7177087" y="3290843"/>
              <a:ext cx="4506914" cy="977987"/>
            </a:xfrm>
            <a:prstGeom prst="rect">
              <a:avLst/>
            </a:prstGeom>
            <a:solidFill>
              <a:srgbClr val="EB5D0B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tx1"/>
                  </a:solidFill>
                </a:rPr>
                <a:t>Anaerobic</a:t>
              </a: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0D068AF5-9BF6-4158-8480-02A7EC77B13A}"/>
                </a:ext>
              </a:extLst>
            </p:cNvPr>
            <p:cNvSpPr txBox="1">
              <a:spLocks/>
            </p:cNvSpPr>
            <p:nvPr/>
          </p:nvSpPr>
          <p:spPr>
            <a:xfrm>
              <a:off x="2259317" y="4673513"/>
              <a:ext cx="4506914" cy="9779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accent3"/>
                  </a:solidFill>
                </a:rPr>
                <a:t>Muscular strength &amp; endurance</a:t>
              </a: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E8301E9-8DCC-D69E-BB56-1BED1E310561}"/>
                </a:ext>
              </a:extLst>
            </p:cNvPr>
            <p:cNvSpPr txBox="1">
              <a:spLocks/>
            </p:cNvSpPr>
            <p:nvPr/>
          </p:nvSpPr>
          <p:spPr>
            <a:xfrm>
              <a:off x="7177087" y="4673513"/>
              <a:ext cx="4506914" cy="97798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08000" tIns="108000" rIns="108000" bIns="10800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2200"/>
                </a:lnSpc>
                <a:spcBef>
                  <a:spcPts val="2400"/>
                </a:spcBef>
              </a:pPr>
              <a:r>
                <a:rPr lang="en-GB" sz="2000" dirty="0">
                  <a:solidFill>
                    <a:schemeClr val="tx1"/>
                  </a:solidFill>
                </a:rPr>
                <a:t>Flexibility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655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BD022D0-4062-8ED0-7F48-201AE5B2910D}"/>
              </a:ext>
            </a:extLst>
          </p:cNvPr>
          <p:cNvSpPr txBox="1">
            <a:spLocks/>
          </p:cNvSpPr>
          <p:nvPr/>
        </p:nvSpPr>
        <p:spPr>
          <a:xfrm>
            <a:off x="1693657" y="2002766"/>
            <a:ext cx="2847311" cy="1282402"/>
          </a:xfrm>
          <a:prstGeom prst="rect">
            <a:avLst/>
          </a:prstGeom>
        </p:spPr>
        <p:txBody>
          <a:bodyPr wrap="square" lIns="0" tIns="0" rIns="0" bIns="0" numCol="1" spcCol="360000" anchor="ctr" anchorCtr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2200" dirty="0">
                <a:solidFill>
                  <a:schemeClr val="accent2"/>
                </a:solidFill>
              </a:rPr>
              <a:t>Pre-season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The period after the off-season.  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When training is conducted and includes friendly matches.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B196E42-609F-63F7-3244-3CF8DCDDEC1A}"/>
              </a:ext>
            </a:extLst>
          </p:cNvPr>
          <p:cNvSpPr txBox="1">
            <a:spLocks/>
          </p:cNvSpPr>
          <p:nvPr/>
        </p:nvSpPr>
        <p:spPr>
          <a:xfrm>
            <a:off x="7017673" y="2000535"/>
            <a:ext cx="1954769" cy="933589"/>
          </a:xfrm>
          <a:prstGeom prst="rect">
            <a:avLst/>
          </a:prstGeom>
        </p:spPr>
        <p:txBody>
          <a:bodyPr wrap="square" lIns="0" tIns="0" rIns="0" bIns="0" numCol="1" spcCol="360000" anchor="ctr" anchorCtr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2200" dirty="0">
                <a:solidFill>
                  <a:schemeClr val="accent2"/>
                </a:solidFill>
              </a:rPr>
              <a:t>mid-season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The middle of the sporting year.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43DA631-7DF9-8785-EE59-5BFE01B66502}"/>
              </a:ext>
            </a:extLst>
          </p:cNvPr>
          <p:cNvSpPr txBox="1">
            <a:spLocks/>
          </p:cNvSpPr>
          <p:nvPr/>
        </p:nvSpPr>
        <p:spPr>
          <a:xfrm>
            <a:off x="10797357" y="1994588"/>
            <a:ext cx="2442362" cy="1537211"/>
          </a:xfrm>
          <a:prstGeom prst="rect">
            <a:avLst/>
          </a:prstGeom>
        </p:spPr>
        <p:txBody>
          <a:bodyPr wrap="square" lIns="0" tIns="0" rIns="0" bIns="0" numCol="1" spcCol="360000" anchor="ctr" anchorCtr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2200" dirty="0">
                <a:solidFill>
                  <a:schemeClr val="accent2"/>
                </a:solidFill>
              </a:rPr>
              <a:t>Post-season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The period after the end </a:t>
            </a:r>
            <a:br>
              <a:rPr lang="en-GB" sz="1600" cap="none" dirty="0">
                <a:solidFill>
                  <a:schemeClr val="tx1"/>
                </a:solidFill>
                <a:latin typeface="Arial"/>
              </a:rPr>
            </a:br>
            <a:r>
              <a:rPr lang="en-GB" sz="1600" cap="none" dirty="0">
                <a:solidFill>
                  <a:schemeClr val="tx1"/>
                </a:solidFill>
                <a:latin typeface="Arial"/>
              </a:rPr>
              <a:t>of a regular sports season.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Additional events may </a:t>
            </a:r>
            <a:br>
              <a:rPr lang="en-GB" sz="1600" cap="none" dirty="0">
                <a:solidFill>
                  <a:schemeClr val="tx1"/>
                </a:solidFill>
                <a:latin typeface="Arial"/>
              </a:rPr>
            </a:br>
            <a:r>
              <a:rPr lang="en-GB" sz="1600" cap="none" dirty="0">
                <a:solidFill>
                  <a:schemeClr val="tx1"/>
                </a:solidFill>
                <a:latin typeface="Arial"/>
              </a:rPr>
              <a:t>be held.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2E3C14E-C0B2-2569-0F44-3F66C44EF490}"/>
              </a:ext>
            </a:extLst>
          </p:cNvPr>
          <p:cNvSpPr txBox="1">
            <a:spLocks/>
          </p:cNvSpPr>
          <p:nvPr/>
        </p:nvSpPr>
        <p:spPr>
          <a:xfrm>
            <a:off x="9731824" y="5476568"/>
            <a:ext cx="2623271" cy="933589"/>
          </a:xfrm>
          <a:prstGeom prst="rect">
            <a:avLst/>
          </a:prstGeom>
        </p:spPr>
        <p:txBody>
          <a:bodyPr wrap="square" lIns="0" tIns="0" rIns="0" bIns="0" numCol="1" spcCol="360000" anchor="ctr" anchorCtr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2200" dirty="0"/>
              <a:t>Post-event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Up to 72 hours after the sports event is held.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46A6F9D-5803-A0AC-28CA-9A9DB5EDE5D0}"/>
              </a:ext>
            </a:extLst>
          </p:cNvPr>
          <p:cNvSpPr txBox="1">
            <a:spLocks/>
          </p:cNvSpPr>
          <p:nvPr/>
        </p:nvSpPr>
        <p:spPr>
          <a:xfrm>
            <a:off x="6314780" y="5495856"/>
            <a:ext cx="1920694" cy="1412425"/>
          </a:xfrm>
          <a:prstGeom prst="rect">
            <a:avLst/>
          </a:prstGeom>
        </p:spPr>
        <p:txBody>
          <a:bodyPr wrap="square" lIns="0" tIns="0" rIns="0" bIns="0" numCol="1" spcCol="360000" anchor="ctr" anchorCtr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2200" dirty="0"/>
              <a:t>inter-event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The time in between events or in between an activity e.g. rest times and breaks.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D6CC944-3ABA-F15E-68AB-FC90680CEF6C}"/>
              </a:ext>
            </a:extLst>
          </p:cNvPr>
          <p:cNvSpPr txBox="1">
            <a:spLocks/>
          </p:cNvSpPr>
          <p:nvPr/>
        </p:nvSpPr>
        <p:spPr>
          <a:xfrm>
            <a:off x="1693657" y="5495856"/>
            <a:ext cx="2276824" cy="1179810"/>
          </a:xfrm>
          <a:prstGeom prst="rect">
            <a:avLst/>
          </a:prstGeom>
        </p:spPr>
        <p:txBody>
          <a:bodyPr wrap="square" lIns="0" tIns="0" rIns="0" bIns="0" numCol="1" spcCol="360000" anchor="ctr" anchorCtr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2200" dirty="0"/>
              <a:t>Pre-event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Between 24 hours and 30 minutes before the sports event.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C75ECB5-B6CF-AC23-E79C-BD411F5A38BE}"/>
              </a:ext>
            </a:extLst>
          </p:cNvPr>
          <p:cNvSpPr txBox="1">
            <a:spLocks/>
          </p:cNvSpPr>
          <p:nvPr/>
        </p:nvSpPr>
        <p:spPr>
          <a:xfrm>
            <a:off x="621283" y="651394"/>
            <a:ext cx="5780522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d1</a:t>
            </a:r>
            <a:r>
              <a:rPr lang="en-GB" sz="3200" dirty="0">
                <a:solidFill>
                  <a:schemeClr val="tx1"/>
                </a:solidFill>
              </a:rPr>
              <a:t>: Activities </a:t>
            </a:r>
          </a:p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timing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30A810-5485-8A2A-F0F7-B99C0D20CAF3}"/>
              </a:ext>
            </a:extLst>
          </p:cNvPr>
          <p:cNvCxnSpPr>
            <a:cxnSpLocks/>
          </p:cNvCxnSpPr>
          <p:nvPr/>
        </p:nvCxnSpPr>
        <p:spPr>
          <a:xfrm>
            <a:off x="0" y="4270969"/>
            <a:ext cx="13439775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567D967-F01B-E053-B042-A93EA734616A}"/>
              </a:ext>
            </a:extLst>
          </p:cNvPr>
          <p:cNvGrpSpPr/>
          <p:nvPr/>
        </p:nvGrpSpPr>
        <p:grpSpPr>
          <a:xfrm>
            <a:off x="5896787" y="2000536"/>
            <a:ext cx="998246" cy="998246"/>
            <a:chOff x="4875218" y="2804319"/>
            <a:chExt cx="1084217" cy="10842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DA6136B-9561-8AEF-001E-D2463C13B55A}"/>
                </a:ext>
              </a:extLst>
            </p:cNvPr>
            <p:cNvSpPr/>
            <p:nvPr/>
          </p:nvSpPr>
          <p:spPr>
            <a:xfrm>
              <a:off x="4875218" y="2804319"/>
              <a:ext cx="1084217" cy="10842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4A2765D-18BB-9286-FAED-6A698B97E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294" y="2949476"/>
              <a:ext cx="774063" cy="77406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3A469-8E08-CD74-C124-B4B100AC5C40}"/>
              </a:ext>
            </a:extLst>
          </p:cNvPr>
          <p:cNvGrpSpPr/>
          <p:nvPr/>
        </p:nvGrpSpPr>
        <p:grpSpPr>
          <a:xfrm>
            <a:off x="9652921" y="2007769"/>
            <a:ext cx="998246" cy="998246"/>
            <a:chOff x="4875218" y="2804319"/>
            <a:chExt cx="1084217" cy="108421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8E16CA-C74F-C64B-2533-D1035CE46C51}"/>
                </a:ext>
              </a:extLst>
            </p:cNvPr>
            <p:cNvSpPr/>
            <p:nvPr/>
          </p:nvSpPr>
          <p:spPr>
            <a:xfrm>
              <a:off x="4875218" y="2804319"/>
              <a:ext cx="1084217" cy="10842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DAC13791-B1E9-C48D-5B1D-D7E27888B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294" y="2949476"/>
              <a:ext cx="774063" cy="77406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6680CB-94FC-DA49-294D-1C663F9A7B2F}"/>
              </a:ext>
            </a:extLst>
          </p:cNvPr>
          <p:cNvGrpSpPr/>
          <p:nvPr/>
        </p:nvGrpSpPr>
        <p:grpSpPr>
          <a:xfrm>
            <a:off x="569688" y="2000536"/>
            <a:ext cx="998246" cy="998246"/>
            <a:chOff x="4875218" y="2804319"/>
            <a:chExt cx="1084217" cy="108421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BA6676C-5C91-C792-F28A-D44E30BF1092}"/>
                </a:ext>
              </a:extLst>
            </p:cNvPr>
            <p:cNvSpPr/>
            <p:nvPr/>
          </p:nvSpPr>
          <p:spPr>
            <a:xfrm>
              <a:off x="4875218" y="2804319"/>
              <a:ext cx="1084217" cy="10842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7BAB43B4-E229-D2FD-2508-AD683CF9D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294" y="2949476"/>
              <a:ext cx="774063" cy="77406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BE837A-1A60-36B5-1F0C-D2B5BCF1F2A5}"/>
              </a:ext>
            </a:extLst>
          </p:cNvPr>
          <p:cNvGrpSpPr/>
          <p:nvPr/>
        </p:nvGrpSpPr>
        <p:grpSpPr>
          <a:xfrm>
            <a:off x="3818944" y="5504009"/>
            <a:ext cx="998246" cy="998246"/>
            <a:chOff x="4875218" y="2804319"/>
            <a:chExt cx="1084217" cy="108421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7358EA8-6B53-96F5-B1FD-A2BC90FE6604}"/>
                </a:ext>
              </a:extLst>
            </p:cNvPr>
            <p:cNvSpPr/>
            <p:nvPr/>
          </p:nvSpPr>
          <p:spPr>
            <a:xfrm>
              <a:off x="4875218" y="2804319"/>
              <a:ext cx="1084217" cy="10842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45CE6784-6307-08CC-BE9C-4E516511B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294" y="2949476"/>
              <a:ext cx="774063" cy="77406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0F93EC-436D-C22A-36B2-9EF02FD40F17}"/>
              </a:ext>
            </a:extLst>
          </p:cNvPr>
          <p:cNvGrpSpPr/>
          <p:nvPr/>
        </p:nvGrpSpPr>
        <p:grpSpPr>
          <a:xfrm>
            <a:off x="5173754" y="5535924"/>
            <a:ext cx="998246" cy="998246"/>
            <a:chOff x="4875218" y="2804319"/>
            <a:chExt cx="1084217" cy="108421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A48119B-70DB-4213-1481-9EA3EDD99B38}"/>
                </a:ext>
              </a:extLst>
            </p:cNvPr>
            <p:cNvSpPr/>
            <p:nvPr/>
          </p:nvSpPr>
          <p:spPr>
            <a:xfrm>
              <a:off x="4875218" y="2804319"/>
              <a:ext cx="1084217" cy="10842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DD518966-CE5C-0AE2-7D39-E0C401164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294" y="2949476"/>
              <a:ext cx="774063" cy="77406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D1254C-2872-2C8B-370E-F00FA62BF3E8}"/>
              </a:ext>
            </a:extLst>
          </p:cNvPr>
          <p:cNvGrpSpPr/>
          <p:nvPr/>
        </p:nvGrpSpPr>
        <p:grpSpPr>
          <a:xfrm>
            <a:off x="8590796" y="5509697"/>
            <a:ext cx="998246" cy="998246"/>
            <a:chOff x="4875218" y="2804319"/>
            <a:chExt cx="1084217" cy="108421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ED732DD-AF23-D413-13ED-5CEE818EB1CC}"/>
                </a:ext>
              </a:extLst>
            </p:cNvPr>
            <p:cNvSpPr/>
            <p:nvPr/>
          </p:nvSpPr>
          <p:spPr>
            <a:xfrm>
              <a:off x="4875218" y="2804319"/>
              <a:ext cx="1084217" cy="10842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B2FB0E26-3872-6D2A-4D26-84E8459F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294" y="2949476"/>
              <a:ext cx="774063" cy="774063"/>
            </a:xfrm>
            <a:prstGeom prst="rect">
              <a:avLst/>
            </a:prstGeom>
          </p:spPr>
        </p:pic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1ABDFF4-9321-D194-8BBB-C90B6935AA6B}"/>
              </a:ext>
            </a:extLst>
          </p:cNvPr>
          <p:cNvCxnSpPr>
            <a:cxnSpLocks/>
          </p:cNvCxnSpPr>
          <p:nvPr/>
        </p:nvCxnSpPr>
        <p:spPr>
          <a:xfrm flipV="1">
            <a:off x="1061432" y="3093320"/>
            <a:ext cx="0" cy="1115303"/>
          </a:xfrm>
          <a:prstGeom prst="line">
            <a:avLst/>
          </a:prstGeom>
          <a:ln w="31750" cap="rnd">
            <a:solidFill>
              <a:schemeClr val="accent2"/>
            </a:solidFill>
            <a:prstDash val="sysDot"/>
            <a:round/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6E9CAB-623E-679D-0630-C7C5195A750A}"/>
              </a:ext>
            </a:extLst>
          </p:cNvPr>
          <p:cNvCxnSpPr>
            <a:cxnSpLocks/>
          </p:cNvCxnSpPr>
          <p:nvPr/>
        </p:nvCxnSpPr>
        <p:spPr>
          <a:xfrm flipV="1">
            <a:off x="6401805" y="3093320"/>
            <a:ext cx="0" cy="1115303"/>
          </a:xfrm>
          <a:prstGeom prst="line">
            <a:avLst/>
          </a:prstGeom>
          <a:ln w="31750" cap="rnd">
            <a:solidFill>
              <a:schemeClr val="accent2"/>
            </a:solidFill>
            <a:prstDash val="sysDot"/>
            <a:round/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F6D73ED-30DC-8450-4600-923DE18B52CA}"/>
              </a:ext>
            </a:extLst>
          </p:cNvPr>
          <p:cNvCxnSpPr>
            <a:cxnSpLocks/>
          </p:cNvCxnSpPr>
          <p:nvPr/>
        </p:nvCxnSpPr>
        <p:spPr>
          <a:xfrm flipV="1">
            <a:off x="10152043" y="2974147"/>
            <a:ext cx="0" cy="1115303"/>
          </a:xfrm>
          <a:prstGeom prst="line">
            <a:avLst/>
          </a:prstGeom>
          <a:ln w="31750" cap="rnd">
            <a:solidFill>
              <a:schemeClr val="accent2"/>
            </a:solidFill>
            <a:prstDash val="sysDot"/>
            <a:round/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2D231C-BBD8-C291-E7D4-4B64F9571D03}"/>
              </a:ext>
            </a:extLst>
          </p:cNvPr>
          <p:cNvCxnSpPr>
            <a:cxnSpLocks/>
          </p:cNvCxnSpPr>
          <p:nvPr/>
        </p:nvCxnSpPr>
        <p:spPr>
          <a:xfrm flipV="1">
            <a:off x="4284736" y="4329838"/>
            <a:ext cx="0" cy="1115303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B3A0E8-A18F-ACF0-B6AA-29B422D933B7}"/>
              </a:ext>
            </a:extLst>
          </p:cNvPr>
          <p:cNvCxnSpPr>
            <a:cxnSpLocks/>
          </p:cNvCxnSpPr>
          <p:nvPr/>
        </p:nvCxnSpPr>
        <p:spPr>
          <a:xfrm flipV="1">
            <a:off x="5663759" y="4380553"/>
            <a:ext cx="0" cy="1115303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DBCE33-4505-1F70-29F6-11C8E9B6D293}"/>
              </a:ext>
            </a:extLst>
          </p:cNvPr>
          <p:cNvCxnSpPr>
            <a:cxnSpLocks/>
          </p:cNvCxnSpPr>
          <p:nvPr/>
        </p:nvCxnSpPr>
        <p:spPr>
          <a:xfrm flipV="1">
            <a:off x="9089920" y="4285889"/>
            <a:ext cx="0" cy="1115303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  <a:head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3A9C130A-5598-E7CE-E686-5E8EB500D1A4}"/>
              </a:ext>
            </a:extLst>
          </p:cNvPr>
          <p:cNvSpPr/>
          <p:nvPr/>
        </p:nvSpPr>
        <p:spPr>
          <a:xfrm>
            <a:off x="941239" y="4164775"/>
            <a:ext cx="224841" cy="2248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ADF296C-B591-A325-F053-67B02E8B608D}"/>
              </a:ext>
            </a:extLst>
          </p:cNvPr>
          <p:cNvSpPr/>
          <p:nvPr/>
        </p:nvSpPr>
        <p:spPr>
          <a:xfrm>
            <a:off x="6282859" y="4157155"/>
            <a:ext cx="224841" cy="2248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F03091C-2AD1-3AE7-1995-100168549FD7}"/>
              </a:ext>
            </a:extLst>
          </p:cNvPr>
          <p:cNvSpPr/>
          <p:nvPr/>
        </p:nvSpPr>
        <p:spPr>
          <a:xfrm>
            <a:off x="4172315" y="4185098"/>
            <a:ext cx="224841" cy="2248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41D0985-DAB8-09A8-2781-4696D7D80C70}"/>
              </a:ext>
            </a:extLst>
          </p:cNvPr>
          <p:cNvSpPr/>
          <p:nvPr/>
        </p:nvSpPr>
        <p:spPr>
          <a:xfrm>
            <a:off x="5551339" y="4164775"/>
            <a:ext cx="224841" cy="2248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1F4F5C5-6620-DFD6-BF94-260712F62B67}"/>
              </a:ext>
            </a:extLst>
          </p:cNvPr>
          <p:cNvSpPr/>
          <p:nvPr/>
        </p:nvSpPr>
        <p:spPr>
          <a:xfrm>
            <a:off x="8977499" y="4155712"/>
            <a:ext cx="224841" cy="2248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9AB3C4A-CE1C-5053-6A04-DCAC9901432F}"/>
              </a:ext>
            </a:extLst>
          </p:cNvPr>
          <p:cNvSpPr/>
          <p:nvPr/>
        </p:nvSpPr>
        <p:spPr>
          <a:xfrm>
            <a:off x="10039622" y="4164775"/>
            <a:ext cx="224841" cy="2248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634346" y="2224519"/>
            <a:ext cx="12006998" cy="4689552"/>
          </a:xfrm>
          <a:prstGeom prst="rect">
            <a:avLst/>
          </a:prstGeom>
        </p:spPr>
        <p:txBody>
          <a:bodyPr wrap="square" lIns="0" tIns="0" rIns="0" bIns="0" numCol="2" spcCol="72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Carbohydrates are a type of macronutrient found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in many foods and drinks. Most occur naturally in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plant-based foods, such as grains and potatoes.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They are also found in processed foods such as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pasta and bread.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b="1" cap="none" dirty="0">
                <a:latin typeface="Arial"/>
              </a:rPr>
            </a:br>
            <a:r>
              <a:rPr lang="en-GB" sz="1600" b="1" cap="none" dirty="0">
                <a:latin typeface="Arial"/>
              </a:rPr>
              <a:t>Sugars and starches: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Sugars are simple carbohydrates and starches are </a:t>
            </a:r>
            <a:br>
              <a:rPr lang="en-GB" sz="1600" cap="none" dirty="0">
                <a:solidFill>
                  <a:schemeClr val="accent3"/>
                </a:solidFill>
                <a:latin typeface="+mn-lt"/>
              </a:rPr>
            </a:b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complex. Carbohydrates are stored in the body as starches. They provide energy for the brain and other body systems. During sport they provide energy using both the aerobic and anaerobic systems.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Arial"/>
              </a:rPr>
              <a:t>Simple Carbohydrates: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Are absorbed in the body quickly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Increase blood sugar level quickly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b="1" cap="none" dirty="0">
                <a:latin typeface="Arial"/>
              </a:rPr>
            </a:br>
            <a:r>
              <a:rPr lang="en-GB" sz="1600" b="1" cap="none" dirty="0">
                <a:latin typeface="Arial"/>
              </a:rPr>
              <a:t>Complex Carbohydrates: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Are absorbed slowly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Increase blood sugar level slowly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b="1" cap="none" dirty="0">
                <a:latin typeface="Arial"/>
              </a:rPr>
            </a:br>
            <a:r>
              <a:rPr lang="en-GB" sz="1600" b="1" cap="none" dirty="0">
                <a:latin typeface="Arial"/>
              </a:rPr>
              <a:t>Monosaccharides: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The simplest types of sugar molecule, e.g. glucose and fructose.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Arial"/>
              </a:rPr>
              <a:t>Disaccharides:</a:t>
            </a: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Two monosaccharides (sugar molecules) linked together, e.g. sucrose and lactose.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Arial"/>
              </a:rPr>
              <a:t>Polysaccharides: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 large number of monosaccharides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(sugar molecules) linked together e.g. starch and glycogen.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12006998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A1: nutrition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Structures, function and sources Macronutrients: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Carbohydrates</a:t>
            </a:r>
          </a:p>
        </p:txBody>
      </p:sp>
    </p:spTree>
    <p:extLst>
      <p:ext uri="{BB962C8B-B14F-4D97-AF65-F5344CB8AC3E}">
        <p14:creationId xmlns:p14="http://schemas.microsoft.com/office/powerpoint/2010/main" val="3636826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75952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D2: planning diets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Nutritional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assessment tools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2F5C7D4B-187F-FC7E-5F52-B342ADCD7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43339"/>
              </p:ext>
            </p:extLst>
          </p:nvPr>
        </p:nvGraphicFramePr>
        <p:xfrm>
          <a:off x="7841914" y="5894550"/>
          <a:ext cx="4963515" cy="101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6470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07045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923330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How can you use the above assessment tools to produce a diet and hydration plan for a tennis player?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E10773A8-0FB5-C928-118F-7C841E7AAC24}"/>
              </a:ext>
            </a:extLst>
          </p:cNvPr>
          <p:cNvSpPr txBox="1">
            <a:spLocks/>
          </p:cNvSpPr>
          <p:nvPr/>
        </p:nvSpPr>
        <p:spPr>
          <a:xfrm>
            <a:off x="7841915" y="3133647"/>
            <a:ext cx="4327508" cy="2082621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en-GB" sz="2400" dirty="0">
                <a:solidFill>
                  <a:schemeClr val="accent3"/>
                </a:solidFill>
              </a:rPr>
              <a:t>Nutritional assessment tools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Food diary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Food recall and frequency questionnaires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Body composition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1244D-EB5A-6E76-7F31-9513223E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46" y="2089783"/>
            <a:ext cx="6706254" cy="4824287"/>
          </a:xfrm>
          <a:prstGeom prst="rect">
            <a:avLst/>
          </a:prstGeom>
          <a:effectLst>
            <a:outerShdw blurRad="127000" dist="38100" dir="12780000" sx="103000" sy="103000" algn="tl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477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10773A8-0FB5-C928-118F-7C841E7AAC24}"/>
              </a:ext>
            </a:extLst>
          </p:cNvPr>
          <p:cNvSpPr txBox="1">
            <a:spLocks/>
          </p:cNvSpPr>
          <p:nvPr/>
        </p:nvSpPr>
        <p:spPr>
          <a:xfrm>
            <a:off x="1306699" y="2732614"/>
            <a:ext cx="3973513" cy="2410916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en-GB" sz="2200" dirty="0">
                <a:solidFill>
                  <a:schemeClr val="bg1"/>
                </a:solidFill>
              </a:rPr>
              <a:t>Diet and hydration plans </a:t>
            </a:r>
            <a:br>
              <a:rPr lang="en-GB" sz="2200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needs to be: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Appropriate for tennis </a:t>
            </a:r>
            <a:br>
              <a:rPr lang="en-GB" sz="1800" cap="none" dirty="0">
                <a:solidFill>
                  <a:schemeClr val="bg1"/>
                </a:solidFill>
                <a:latin typeface="Arial"/>
              </a:rPr>
            </a:br>
            <a:r>
              <a:rPr lang="en-GB" sz="1800" cap="none" dirty="0">
                <a:solidFill>
                  <a:schemeClr val="bg1"/>
                </a:solidFill>
                <a:latin typeface="Arial"/>
              </a:rPr>
              <a:t>(time and intensity of the activity)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Appropriate for the selected </a:t>
            </a:r>
            <a:br>
              <a:rPr lang="en-GB" sz="1800" cap="none" dirty="0">
                <a:solidFill>
                  <a:schemeClr val="bg1"/>
                </a:solidFill>
                <a:latin typeface="Arial"/>
              </a:rPr>
            </a:br>
            <a:r>
              <a:rPr lang="en-GB" sz="1800" cap="none" dirty="0">
                <a:solidFill>
                  <a:schemeClr val="bg1"/>
                </a:solidFill>
                <a:latin typeface="Arial"/>
              </a:rPr>
              <a:t>sports performer (age, gender, activity level)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F189A52-8074-0F77-0992-ACA652F829F1}"/>
              </a:ext>
            </a:extLst>
          </p:cNvPr>
          <p:cNvSpPr txBox="1">
            <a:spLocks/>
          </p:cNvSpPr>
          <p:nvPr/>
        </p:nvSpPr>
        <p:spPr>
          <a:xfrm>
            <a:off x="7746346" y="2726336"/>
            <a:ext cx="4773031" cy="2595582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en-GB" sz="2200" dirty="0">
                <a:solidFill>
                  <a:schemeClr val="accent3"/>
                </a:solidFill>
              </a:rPr>
              <a:t>assess the sports performer needs</a:t>
            </a:r>
            <a:br>
              <a:rPr lang="en-GB" sz="2200" dirty="0">
                <a:solidFill>
                  <a:schemeClr val="accent3"/>
                </a:solidFill>
              </a:rPr>
            </a:br>
            <a:r>
              <a:rPr lang="en-GB" sz="1800" b="1" cap="none" dirty="0">
                <a:solidFill>
                  <a:schemeClr val="accent3"/>
                </a:solidFill>
                <a:latin typeface="Arial"/>
              </a:rPr>
              <a:t>Does the sports performer want to: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Gain or lose weight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Gain muscle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Gain or loss fat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Carbohydrate load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28165B2-6042-6194-2F08-D4FEA3F25F9C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5639454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D2: planning diets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Appropriate for the activity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and the individual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88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23D6485-5A0F-D045-0D9E-EF5100ADB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35852"/>
              </p:ext>
            </p:extLst>
          </p:nvPr>
        </p:nvGraphicFramePr>
        <p:xfrm>
          <a:off x="633237" y="2253447"/>
          <a:ext cx="3818554" cy="20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8554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831422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baseline="0" dirty="0">
                          <a:latin typeface="+mn-lt"/>
                        </a:rPr>
                        <a:t>Nutrition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1215538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Macronutrients, Micronutrients,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 err="1">
                          <a:solidFill>
                            <a:schemeClr val="accent3"/>
                          </a:solidFill>
                        </a:rPr>
                        <a:t>Fibre</a:t>
                      </a:r>
                      <a:endParaRPr lang="en-US" sz="1800" dirty="0">
                        <a:solidFill>
                          <a:schemeClr val="accent3"/>
                        </a:solidFill>
                      </a:endParaRP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0D61F6-0A5F-11CF-9F46-29EBDFB1D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45948"/>
              </p:ext>
            </p:extLst>
          </p:nvPr>
        </p:nvGraphicFramePr>
        <p:xfrm>
          <a:off x="4811162" y="2253447"/>
          <a:ext cx="3817449" cy="20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449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803780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baseline="0" dirty="0">
                          <a:latin typeface="+mn-lt"/>
                        </a:rPr>
                        <a:t>Food Groups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124318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Grains, Vegetables,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Fruits, Oils, Dairy, Meat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D04512AE-65E8-962E-143D-2F20EF1A7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922754"/>
              </p:ext>
            </p:extLst>
          </p:nvPr>
        </p:nvGraphicFramePr>
        <p:xfrm>
          <a:off x="8989089" y="2253447"/>
          <a:ext cx="3817449" cy="20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449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000" cap="none" baseline="0" dirty="0">
                          <a:latin typeface="+mn-lt"/>
                        </a:rPr>
                        <a:t>Supplements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9936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Caffeine, Creatinine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Energy gels and bars, </a:t>
                      </a:r>
                      <a:br>
                        <a:rPr lang="en-US" sz="1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Protein shakes and bars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63297E47-EF96-FCC6-30CB-55E1F18EF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30530"/>
              </p:ext>
            </p:extLst>
          </p:nvPr>
        </p:nvGraphicFramePr>
        <p:xfrm>
          <a:off x="633237" y="4970095"/>
          <a:ext cx="12173301" cy="1943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3301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</a:tblGrid>
              <a:tr h="194397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800"/>
                        </a:spcBef>
                        <a:buFontTx/>
                        <a:buNone/>
                      </a:pPr>
                      <a:r>
                        <a:rPr lang="en-GB" sz="1800" b="1" cap="none" dirty="0">
                          <a:solidFill>
                            <a:schemeClr val="tx1"/>
                          </a:solidFill>
                          <a:latin typeface="+mn-lt"/>
                        </a:rPr>
                        <a:t>Consider the sources and availability of these types of nutrition, food groups and supplements</a:t>
                      </a: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ts val="800"/>
                        </a:spcBef>
                        <a:buFontTx/>
                        <a:buNone/>
                      </a:pPr>
                      <a:r>
                        <a:rPr lang="en-GB" sz="18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Is the nutritional source natural or processed?</a:t>
                      </a: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ts val="800"/>
                        </a:spcBef>
                        <a:buFontTx/>
                        <a:buNone/>
                      </a:pPr>
                      <a:r>
                        <a:rPr lang="en-GB" sz="18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Is the food type seasonal, is there another similar type available?</a:t>
                      </a: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ts val="800"/>
                        </a:spcBef>
                        <a:buFontTx/>
                        <a:buNone/>
                      </a:pPr>
                      <a:r>
                        <a:rPr lang="en-GB" sz="18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Where in the country or world can you access the food types in your plan? </a:t>
                      </a:r>
                    </a:p>
                  </a:txBody>
                  <a:tcPr marL="144000" marR="144000" marT="144000" marB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E707FC40-ED93-9254-892E-8E8CD57ADD3F}"/>
              </a:ext>
            </a:extLst>
          </p:cNvPr>
          <p:cNvSpPr txBox="1">
            <a:spLocks/>
          </p:cNvSpPr>
          <p:nvPr/>
        </p:nvSpPr>
        <p:spPr>
          <a:xfrm>
            <a:off x="1093459" y="645605"/>
            <a:ext cx="112528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D2: planning diets</a:t>
            </a:r>
          </a:p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Contents of a nutrition and hydration plan</a:t>
            </a:r>
          </a:p>
        </p:txBody>
      </p:sp>
    </p:spTree>
    <p:extLst>
      <p:ext uri="{BB962C8B-B14F-4D97-AF65-F5344CB8AC3E}">
        <p14:creationId xmlns:p14="http://schemas.microsoft.com/office/powerpoint/2010/main" val="4144496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6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EA0261-B19C-A939-CBE1-123A42A6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887" y="645606"/>
            <a:ext cx="6117391" cy="6689036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1163157" y="3403822"/>
            <a:ext cx="4356294" cy="2769989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Protein helps your body to grow and repair, it allows metabolic reactions to take place and can be used as an energy source.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It can be found in meat, poultry, seafood, eggs and dairy products, seeds, nuts, peas and beans.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b="1" cap="none" dirty="0">
                <a:latin typeface="Arial"/>
              </a:rPr>
            </a:br>
            <a:r>
              <a:rPr lang="en-GB" sz="1600" b="1" cap="none" dirty="0">
                <a:latin typeface="Arial"/>
              </a:rPr>
              <a:t>Amino acids: </a:t>
            </a:r>
            <a:br>
              <a:rPr lang="en-GB" sz="1600" b="1" cap="none" dirty="0"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There are 20 different types of amino acids that can be combined to make a protein.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9009384" cy="174406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A1: nutrition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Structures, function and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sources Macronutrients: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proteins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E6B784F-D3E3-8FB5-434B-E00B6716A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58596"/>
              </p:ext>
            </p:extLst>
          </p:nvPr>
        </p:nvGraphicFramePr>
        <p:xfrm>
          <a:off x="7821690" y="6495750"/>
          <a:ext cx="5015588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5588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How much protein do you eat? Which sources of protein do you mostly consume?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3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634346" y="2224519"/>
            <a:ext cx="12006998" cy="3250995"/>
          </a:xfrm>
          <a:prstGeom prst="rect">
            <a:avLst/>
          </a:prstGeom>
        </p:spPr>
        <p:txBody>
          <a:bodyPr wrap="square" lIns="0" tIns="0" rIns="0" bIns="0" numCol="2" spcCol="72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Fats provide a source of fuel for your body, support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cell growth, keep us warm and protect organs.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b="1" cap="none" dirty="0">
                <a:latin typeface="Arial"/>
              </a:rPr>
            </a:br>
            <a:r>
              <a:rPr lang="en-GB" sz="1600" b="1" cap="none" dirty="0">
                <a:latin typeface="Arial"/>
              </a:rPr>
              <a:t>Saturated: </a:t>
            </a:r>
            <a:br>
              <a:rPr lang="en-GB" sz="1600" b="1" cap="none" dirty="0"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Chains of fatty acids with single bonds. Found in animal products like milk, cheese, and meat, as well as tropical oils, including coconut and palm oil. 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Arial"/>
              </a:rPr>
              <a:t>Unsaturated (monounsaturated, polyunsaturated): </a:t>
            </a:r>
            <a:br>
              <a:rPr lang="en-GB" sz="1600" b="1" cap="none" dirty="0"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Chains of fatty acids with double bonds. Found in avocadoes, olives, fatty fish and nuts.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Arial"/>
              </a:rPr>
              <a:t>Hydrogenated fats and trans fats: </a:t>
            </a:r>
            <a:br>
              <a:rPr lang="en-GB" sz="1600" b="1" cap="none" dirty="0"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Man made fats produced by adding hydrogen to polyunsaturated fatty acids to allow them to last for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longer and keep them solid at room temperature.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Found in margarine, fast foods, commercial baked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goods, processed and fried foods.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endParaRPr lang="en-GB" sz="1600" cap="none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Arial"/>
              </a:rPr>
              <a:t>Fatty acids (omega 3 and omega 6): </a:t>
            </a:r>
            <a:br>
              <a:rPr lang="en-GB" sz="1600" b="1" cap="none" dirty="0"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Polyunsaturated fats which the body uses to maintain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brain and nervous system function, as well as building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healthy cells. Found in plant oils, seeds, and nuts.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10636166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A1: nutrition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Structures, function and sources Macronutrients: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fats</a:t>
            </a:r>
          </a:p>
        </p:txBody>
      </p:sp>
    </p:spTree>
    <p:extLst>
      <p:ext uri="{BB962C8B-B14F-4D97-AF65-F5344CB8AC3E}">
        <p14:creationId xmlns:p14="http://schemas.microsoft.com/office/powerpoint/2010/main" val="140058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634346" y="3088308"/>
            <a:ext cx="12319654" cy="3416570"/>
          </a:xfrm>
          <a:prstGeom prst="rect">
            <a:avLst/>
          </a:prstGeom>
        </p:spPr>
        <p:txBody>
          <a:bodyPr wrap="square" lIns="0" tIns="0" rIns="0" bIns="0" numCol="2" spcCol="72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200" b="1" dirty="0">
                <a:solidFill>
                  <a:schemeClr val="tx2"/>
                </a:solidFill>
              </a:rPr>
              <a:t>Vitamins:</a:t>
            </a:r>
            <a:endParaRPr lang="en-GB" sz="1600" b="1" cap="none" dirty="0">
              <a:solidFill>
                <a:schemeClr val="tx2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Vitamins allows your body to grow and develop.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They help in bodily functions such as metabolism, immunity, and digestion. Sources of vitamins are fresh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fruit and vegetables, meat, fish and dairy products.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Your body needs 13 vitamins: A, C, D, E, K and the B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vitamins (thiamine, riboflavin, niacin, pantothenic acid,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biotin, vitamin B-6, vitamin B-12 and folate).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You can usually get all your vitamins from the foods you eat. Some vitamins are soluble (dissolve) in water and some are soluble in fats.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200" b="1" dirty="0">
                <a:solidFill>
                  <a:schemeClr val="tx2"/>
                </a:solidFill>
              </a:rPr>
              <a:t>Minerals: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Essential substances that our bodies need </a:t>
            </a:r>
            <a:br>
              <a:rPr lang="en-GB" sz="1600" b="1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to develop and function normally.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Including: calcium, potassium, sodium, phosphorus, magnesium, chloride, and sulphur. They are essential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nutrients found in many plant and animal-based foods.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9966314" cy="133369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A1: nutrition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Structures, function and sources Macronutrients: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vitamins &amp; Minerals</a:t>
            </a:r>
          </a:p>
        </p:txBody>
      </p:sp>
    </p:spTree>
    <p:extLst>
      <p:ext uri="{BB962C8B-B14F-4D97-AF65-F5344CB8AC3E}">
        <p14:creationId xmlns:p14="http://schemas.microsoft.com/office/powerpoint/2010/main" val="409516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1163157" y="3486127"/>
            <a:ext cx="5254825" cy="2959785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There are two types of fibre: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1600" b="1" cap="none" dirty="0">
                <a:latin typeface="Arial"/>
              </a:rPr>
              <a:t>Soluble 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(which dissolves in water) it can help lower glucose levels as well as help lower blood cholesterol.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1600" b="1" cap="none" dirty="0">
                <a:latin typeface="Arial"/>
              </a:rPr>
              <a:t>Insoluble</a:t>
            </a: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 (which does not dissolve in water) it helps food move through your digestive system.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b="1" cap="none" dirty="0">
                <a:latin typeface="Arial"/>
              </a:rPr>
              <a:t>Sources of fibre include: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Breads, crackers, pasta and cereals made from </a:t>
            </a:r>
            <a:br>
              <a:rPr lang="en-GB" sz="1600" cap="none" dirty="0">
                <a:solidFill>
                  <a:schemeClr val="accent3"/>
                </a:solidFill>
                <a:latin typeface="Arial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whole grains. Wheat and oat bran have the highest content of fibre.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5" y="645605"/>
            <a:ext cx="5783637" cy="174406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A1: nutrition </a:t>
            </a:r>
          </a:p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Structures, function and sources Macronutrients: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fibre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818B1-5882-0004-B78F-FFEFD3B1C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/>
        </p:blipFill>
        <p:spPr>
          <a:xfrm>
            <a:off x="7261318" y="645605"/>
            <a:ext cx="5544112" cy="65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369E458-CFCD-7367-A0E7-46AA28D954AA}"/>
              </a:ext>
            </a:extLst>
          </p:cNvPr>
          <p:cNvSpPr txBox="1">
            <a:spLocks/>
          </p:cNvSpPr>
          <p:nvPr/>
        </p:nvSpPr>
        <p:spPr>
          <a:xfrm>
            <a:off x="8229600" y="1738877"/>
            <a:ext cx="4474229" cy="5109091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+mn-lt"/>
              </a:rPr>
              <a:t>There are six basic essential nutrients. </a:t>
            </a:r>
            <a:br>
              <a:rPr lang="en-GB" sz="1600" b="1" cap="none" dirty="0">
                <a:solidFill>
                  <a:schemeClr val="accent3"/>
                </a:solidFill>
                <a:latin typeface="+mn-lt"/>
              </a:rPr>
            </a:br>
            <a:r>
              <a:rPr lang="en-GB" sz="1600" b="1" cap="none" dirty="0">
                <a:solidFill>
                  <a:schemeClr val="accent3"/>
                </a:solidFill>
                <a:latin typeface="+mn-lt"/>
              </a:rPr>
              <a:t>These are protein, minerals, fat, vitamins, carbohydrates, and water, more specifically: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latin typeface="+mn-lt"/>
              </a:rPr>
              <a:t>Amino Acids: </a:t>
            </a: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Leucine, Valine, Arginine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latin typeface="+mn-lt"/>
              </a:rPr>
              <a:t>Vitamins: </a:t>
            </a: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A, B6, D, C, B12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latin typeface="+mn-lt"/>
              </a:rPr>
              <a:t>Minerals: </a:t>
            </a: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Iron, Potassium, Calcium, </a:t>
            </a:r>
            <a:br>
              <a:rPr lang="en-GB" sz="1600" cap="none" dirty="0">
                <a:solidFill>
                  <a:schemeClr val="accent3"/>
                </a:solidFill>
                <a:latin typeface="+mn-lt"/>
              </a:rPr>
            </a:b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Sodium, Chloride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Fresh fruit and vegetables are rich in essential nutrients. You can also get essential nutrients through vitamin and mineral supplements.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latin typeface="+mn-lt"/>
              </a:rPr>
              <a:t>Non essential nutrients </a:t>
            </a: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are made in the body. They can be absorbed through certain foods. They are important in maintaining health.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accent3"/>
                </a:solidFill>
                <a:latin typeface="+mn-lt"/>
              </a:rPr>
              <a:t>Most vitamins are considered essential nutrients. Vitamin D is produced from exposure to ultraviolet rays from the sun and has an important role in bone health and calcium absorption.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5"/>
            <a:ext cx="7595254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A1: nutrition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>nutritional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 requirements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D8569CD-E6F3-0B0D-ACDC-55943ED4E355}"/>
              </a:ext>
            </a:extLst>
          </p:cNvPr>
          <p:cNvSpPr txBox="1">
            <a:spLocks/>
          </p:cNvSpPr>
          <p:nvPr/>
        </p:nvSpPr>
        <p:spPr>
          <a:xfrm>
            <a:off x="634346" y="1727575"/>
            <a:ext cx="5513693" cy="738664"/>
          </a:xfrm>
          <a:prstGeom prst="rect">
            <a:avLst/>
          </a:prstGeom>
        </p:spPr>
        <p:txBody>
          <a:bodyPr wrap="square" lIns="0" tIns="0" rIns="0" bIns="0" numCol="1" spcCol="72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tx1"/>
                </a:solidFill>
                <a:latin typeface="Arial"/>
              </a:rPr>
              <a:t>Essential nutrients are nutrients the body cannot make itself, or not as much as we need. The body needs these nutrients to perform it’s basic functions.</a:t>
            </a:r>
            <a:endParaRPr lang="en-GB" sz="1600" b="1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D6A27-FFFC-DB4F-584B-4804149CC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"/>
          <a:stretch/>
        </p:blipFill>
        <p:spPr>
          <a:xfrm>
            <a:off x="634346" y="2874775"/>
            <a:ext cx="6661334" cy="40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41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1431304" y="594669"/>
            <a:ext cx="10577158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A1: nutrition </a:t>
            </a:r>
          </a:p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common terminology and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 standard abbreviations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16FF71B-40F8-C1E2-98EB-CB32655B3AD8}"/>
              </a:ext>
            </a:extLst>
          </p:cNvPr>
          <p:cNvSpPr txBox="1">
            <a:spLocks/>
          </p:cNvSpPr>
          <p:nvPr/>
        </p:nvSpPr>
        <p:spPr>
          <a:xfrm>
            <a:off x="1275085" y="2129330"/>
            <a:ext cx="3351541" cy="12065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tx1"/>
                </a:solidFill>
              </a:rPr>
              <a:t>Recommended Daily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Allowance (RDA)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1CFEA05-CB00-DB88-20C3-4147CFAB103A}"/>
              </a:ext>
            </a:extLst>
          </p:cNvPr>
          <p:cNvSpPr txBox="1">
            <a:spLocks/>
          </p:cNvSpPr>
          <p:nvPr/>
        </p:nvSpPr>
        <p:spPr>
          <a:xfrm>
            <a:off x="5044115" y="2129330"/>
            <a:ext cx="3351541" cy="12065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tx1"/>
                </a:solidFill>
              </a:rPr>
              <a:t>Reference Daily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Intake (RDI)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D068AF5-9BF6-4158-8480-02A7EC77B13A}"/>
              </a:ext>
            </a:extLst>
          </p:cNvPr>
          <p:cNvSpPr txBox="1">
            <a:spLocks/>
          </p:cNvSpPr>
          <p:nvPr/>
        </p:nvSpPr>
        <p:spPr>
          <a:xfrm>
            <a:off x="8813145" y="2129330"/>
            <a:ext cx="3351541" cy="12065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tx1"/>
                </a:solidFill>
              </a:rPr>
              <a:t>Optimum Daily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Intake (ODI)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7015028-115D-460B-574A-C5BF50055AE2}"/>
              </a:ext>
            </a:extLst>
          </p:cNvPr>
          <p:cNvSpPr txBox="1">
            <a:spLocks/>
          </p:cNvSpPr>
          <p:nvPr/>
        </p:nvSpPr>
        <p:spPr>
          <a:xfrm>
            <a:off x="3125459" y="3666537"/>
            <a:ext cx="3351541" cy="12065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tx1"/>
                </a:solidFill>
              </a:rPr>
              <a:t>Safe Intake (SI)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AB57440-EA9A-E923-FF85-C1333015A90F}"/>
              </a:ext>
            </a:extLst>
          </p:cNvPr>
          <p:cNvSpPr txBox="1">
            <a:spLocks/>
          </p:cNvSpPr>
          <p:nvPr/>
        </p:nvSpPr>
        <p:spPr>
          <a:xfrm>
            <a:off x="6895445" y="3666537"/>
            <a:ext cx="3351541" cy="12065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200"/>
              </a:lnSpc>
              <a:spcBef>
                <a:spcPts val="2400"/>
              </a:spcBef>
            </a:pPr>
            <a:r>
              <a:rPr lang="en-GB" sz="2000" dirty="0">
                <a:solidFill>
                  <a:schemeClr val="tx1"/>
                </a:solidFill>
              </a:rPr>
              <a:t>Estimated Average Requirements (EAR) 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0F90BEFE-4173-2FFD-5560-27FF3A031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366404"/>
              </p:ext>
            </p:extLst>
          </p:nvPr>
        </p:nvGraphicFramePr>
        <p:xfrm>
          <a:off x="4115130" y="5484368"/>
          <a:ext cx="5209506" cy="101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1604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677902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1016050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Identify the RDA, RDI, ODI, SI, EAR of </a:t>
                      </a:r>
                      <a:b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different nutrients and food groups by looking </a:t>
                      </a:r>
                      <a:b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at a range of food packets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!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527996"/>
      </p:ext>
    </p:extLst>
  </p:cSld>
  <p:clrMapOvr>
    <a:masterClrMapping/>
  </p:clrMapOvr>
</p:sld>
</file>

<file path=ppt/theme/theme1.xml><?xml version="1.0" encoding="utf-8"?>
<a:theme xmlns:a="http://schemas.openxmlformats.org/drawingml/2006/main" name="LTA Core">
  <a:themeElements>
    <a:clrScheme name="LTA Core">
      <a:dk1>
        <a:sysClr val="windowText" lastClr="000000"/>
      </a:dk1>
      <a:lt1>
        <a:srgbClr val="FFFFFF"/>
      </a:lt1>
      <a:dk2>
        <a:srgbClr val="16316F"/>
      </a:dk2>
      <a:lt2>
        <a:srgbClr val="F2F2F2"/>
      </a:lt2>
      <a:accent1>
        <a:srgbClr val="1A7BC0"/>
      </a:accent1>
      <a:accent2>
        <a:srgbClr val="6EBA6F"/>
      </a:accent2>
      <a:accent3>
        <a:srgbClr val="16316F"/>
      </a:accent3>
      <a:accent4>
        <a:srgbClr val="18BAA4"/>
      </a:accent4>
      <a:accent5>
        <a:srgbClr val="6096BA"/>
      </a:accent5>
      <a:accent6>
        <a:srgbClr val="B1D239"/>
      </a:accent6>
      <a:hlink>
        <a:srgbClr val="16BDF1"/>
      </a:hlink>
      <a:folHlink>
        <a:srgbClr val="A585C5"/>
      </a:folHlink>
    </a:clrScheme>
    <a:fontScheme name="LTA PYW">
      <a:majorFont>
        <a:latin typeface="Oswa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b="1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TA=Core Internal Powerpoint Presentation Template v7" id="{F9A4EB65-CFB1-2548-AA14-4D4E264F3E1E}" vid="{D585EC92-C757-CD43-BE8D-A0A1BFAC23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</TotalTime>
  <Words>2733</Words>
  <Application>Microsoft Office PowerPoint</Application>
  <PresentationFormat>Custom</PresentationFormat>
  <Paragraphs>320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Arial</vt:lpstr>
      <vt:lpstr>Oswald</vt:lpstr>
      <vt:lpstr>LTA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S</dc:creator>
  <cp:lastModifiedBy>Michelle Gray</cp:lastModifiedBy>
  <cp:revision>425</cp:revision>
  <dcterms:created xsi:type="dcterms:W3CDTF">2022-07-05T09:49:18Z</dcterms:created>
  <dcterms:modified xsi:type="dcterms:W3CDTF">2022-10-26T10:12:52Z</dcterms:modified>
</cp:coreProperties>
</file>