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9"/>
  </p:notesMasterIdLst>
  <p:sldIdLst>
    <p:sldId id="333" r:id="rId2"/>
    <p:sldId id="337" r:id="rId3"/>
    <p:sldId id="338" r:id="rId4"/>
    <p:sldId id="268" r:id="rId5"/>
    <p:sldId id="330" r:id="rId6"/>
    <p:sldId id="334" r:id="rId7"/>
    <p:sldId id="299" r:id="rId8"/>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6" clrIdx="6"/>
  <p:cmAuthor id="1" name="Carol L" initials="CL" lastIdx="33" clrIdx="0"/>
  <p:cmAuthor id="8" name="Eleanor Ward" initials="EW" lastIdx="10" clrIdx="7">
    <p:extLst>
      <p:ext uri="{19B8F6BF-5375-455C-9EA6-DF929625EA0E}">
        <p15:presenceInfo xmlns:p15="http://schemas.microsoft.com/office/powerpoint/2012/main" userId="S::Eleanor.Ward@edcoms.co.uk::781cb6de-cf51-4b94-a4c7-66761e6eaa3a" providerId="AD"/>
      </p:ext>
    </p:extLst>
  </p:cmAuthor>
  <p:cmAuthor id="2" name="Lucy Marcovitch" initials="" lastIdx="22" clrIdx="1"/>
  <p:cmAuthor id="3" name="Natasha Sankarsingh" initials="NS" lastIdx="1" clrIdx="2"/>
  <p:cmAuthor id="4" name="Florence Ackland" initials="FA" lastIdx="11" clrIdx="3"/>
  <p:cmAuthor id="5" name="Scott Duncan-Brown" initials="SD" lastIdx="10" clrIdx="4"/>
  <p:cmAuthor id="6" name="Helen" initials="HH" lastIdx="8"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8" autoAdjust="0"/>
    <p:restoredTop sz="85130" autoAdjust="0"/>
  </p:normalViewPr>
  <p:slideViewPr>
    <p:cSldViewPr snapToGrid="0">
      <p:cViewPr varScale="1">
        <p:scale>
          <a:sx n="97" d="100"/>
          <a:sy n="97" d="100"/>
        </p:scale>
        <p:origin x="1452" y="84"/>
      </p:cViewPr>
      <p:guideLst>
        <p:guide orient="horz" pos="1638"/>
        <p:guide pos="3840"/>
      </p:guideLst>
    </p:cSldViewPr>
  </p:slideViewPr>
  <p:outlineViewPr>
    <p:cViewPr>
      <p:scale>
        <a:sx n="33" d="100"/>
        <a:sy n="33" d="100"/>
      </p:scale>
      <p:origin x="0" y="400"/>
    </p:cViewPr>
  </p:outlineViewPr>
  <p:notesTextViewPr>
    <p:cViewPr>
      <p:scale>
        <a:sx n="66" d="100"/>
        <a:sy n="66" d="100"/>
      </p:scale>
      <p:origin x="0" y="0"/>
    </p:cViewPr>
  </p:notesTextViewPr>
  <p:sorterViewPr>
    <p:cViewPr>
      <p:scale>
        <a:sx n="183" d="100"/>
        <a:sy n="183" d="100"/>
      </p:scale>
      <p:origin x="0" y="0"/>
    </p:cViewPr>
  </p:sorterViewPr>
  <p:notesViewPr>
    <p:cSldViewPr snapToGrid="0">
      <p:cViewPr varScale="1">
        <p:scale>
          <a:sx n="79" d="100"/>
          <a:sy n="79" d="100"/>
        </p:scale>
        <p:origin x="4014"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07/04/2020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1</a:t>
            </a:fld>
            <a:endParaRPr lang="en-GB"/>
          </a:p>
        </p:txBody>
      </p:sp>
    </p:spTree>
    <p:extLst>
      <p:ext uri="{BB962C8B-B14F-4D97-AF65-F5344CB8AC3E}">
        <p14:creationId xmlns:p14="http://schemas.microsoft.com/office/powerpoint/2010/main" val="100947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33388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20231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2330923"/>
          </a:xfrm>
        </p:spPr>
        <p:txBody>
          <a:bodyPr/>
          <a:lstStyle/>
          <a:p>
            <a:endParaRPr lang="en-GB" sz="1000" b="1" kern="1200" dirty="0">
              <a:solidFill>
                <a:srgbClr val="000000"/>
              </a:solidFill>
            </a:endParaRPr>
          </a:p>
          <a:p>
            <a:pPr defTabSz="966338">
              <a:defRPr/>
            </a:pPr>
            <a:r>
              <a:rPr lang="en-GB" dirty="0"/>
              <a:t> </a:t>
            </a:r>
          </a:p>
          <a:p>
            <a:pPr defTabSz="966338">
              <a:defRPr/>
            </a:pPr>
            <a:endParaRPr lang="en-GB" dirty="0"/>
          </a:p>
          <a:p>
            <a:pPr defTabSz="966338">
              <a:defRPr/>
            </a:pPr>
            <a:endParaRPr lang="en-GB" dirty="0"/>
          </a:p>
          <a:p>
            <a:pPr defTabSz="966338">
              <a:defRPr/>
            </a:pPr>
            <a:endParaRPr lang="en-GB" dirty="0"/>
          </a:p>
          <a:p>
            <a:pPr defTabSz="966338">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309977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5</a:t>
            </a:fld>
            <a:endParaRPr lang="en-GB" dirty="0"/>
          </a:p>
        </p:txBody>
      </p:sp>
    </p:spTree>
    <p:extLst>
      <p:ext uri="{BB962C8B-B14F-4D97-AF65-F5344CB8AC3E}">
        <p14:creationId xmlns:p14="http://schemas.microsoft.com/office/powerpoint/2010/main" val="356984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6</a:t>
            </a:fld>
            <a:endParaRPr lang="en-GB" dirty="0"/>
          </a:p>
        </p:txBody>
      </p:sp>
    </p:spTree>
    <p:extLst>
      <p:ext uri="{BB962C8B-B14F-4D97-AF65-F5344CB8AC3E}">
        <p14:creationId xmlns:p14="http://schemas.microsoft.com/office/powerpoint/2010/main" val="3473635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2745766"/>
          </a:xfrm>
        </p:spPr>
        <p:txBody>
          <a:bodyPr/>
          <a:lstStyle/>
          <a:p>
            <a:pPr defTabSz="966338">
              <a:defRPr/>
            </a:pPr>
            <a:endParaRPr lang="en-GB" sz="1200" b="1" dirty="0"/>
          </a:p>
          <a:p>
            <a:pPr>
              <a:defRPr/>
            </a:pPr>
            <a:endParaRPr lang="en-GB" sz="1200" b="1" dirty="0"/>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spcAft>
                <a:spcPts val="0"/>
              </a:spcAft>
              <a:buNone/>
            </a:pPr>
            <a:endParaRPr lang="en-GB"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7</a:t>
            </a:fld>
            <a:endParaRPr lang="en-GB"/>
          </a:p>
        </p:txBody>
      </p:sp>
    </p:spTree>
    <p:extLst>
      <p:ext uri="{BB962C8B-B14F-4D97-AF65-F5344CB8AC3E}">
        <p14:creationId xmlns:p14="http://schemas.microsoft.com/office/powerpoint/2010/main" val="347352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descr="A person holding a racket on a court&#10;&#10;Description automatically generated">
            <a:extLst>
              <a:ext uri="{FF2B5EF4-FFF2-40B4-BE49-F238E27FC236}">
                <a16:creationId xmlns:a16="http://schemas.microsoft.com/office/drawing/2014/main" id="{CDDCEFBA-20D8-DA4B-9C63-E35E71DC10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200" b="9663"/>
          <a:stretch/>
        </p:blipFill>
        <p:spPr>
          <a:xfrm>
            <a:off x="0" y="0"/>
            <a:ext cx="12184599" cy="6858000"/>
          </a:xfrm>
          <a:prstGeom prst="rect">
            <a:avLst/>
          </a:prstGeom>
        </p:spPr>
      </p:pic>
      <p:sp>
        <p:nvSpPr>
          <p:cNvPr id="11" name="Rectangle 10">
            <a:extLst>
              <a:ext uri="{FF2B5EF4-FFF2-40B4-BE49-F238E27FC236}">
                <a16:creationId xmlns:a16="http://schemas.microsoft.com/office/drawing/2014/main" id="{7867602C-F269-1F4D-8553-412DD2C7D6F3}"/>
              </a:ext>
            </a:extLst>
          </p:cNvPr>
          <p:cNvSpPr/>
          <p:nvPr userDrawn="1"/>
        </p:nvSpPr>
        <p:spPr>
          <a:xfrm>
            <a:off x="7401" y="2940"/>
            <a:ext cx="12184599" cy="6848782"/>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id="{CF2955F6-B41F-E444-A458-261E17BFC6E6}"/>
              </a:ext>
            </a:extLst>
          </p:cNvPr>
          <p:cNvSpPr/>
          <p:nvPr userDrawn="1"/>
        </p:nvSpPr>
        <p:spPr>
          <a:xfrm rot="16200000" flipH="1" flipV="1">
            <a:off x="-1493793" y="1445663"/>
            <a:ext cx="6887817" cy="3924299"/>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5542AA98-DAE9-A946-A065-665CCD57E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id="{ECF3164D-9EE7-2344-94E5-E6D422A9ADCB}"/>
              </a:ext>
            </a:extLst>
          </p:cNvPr>
          <p:cNvSpPr/>
          <p:nvPr userDrawn="1"/>
        </p:nvSpPr>
        <p:spPr>
          <a:xfrm flipH="1" flipV="1">
            <a:off x="8267700" y="0"/>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167A850-436C-A54B-B4E4-F5A12B47BAD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52000"/>
          <a:stretch/>
        </p:blipFill>
        <p:spPr>
          <a:xfrm>
            <a:off x="6305080" y="-36096"/>
            <a:ext cx="5879519" cy="686369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 picture containing drawing&#10;&#10;Description automatically generated">
            <a:extLst>
              <a:ext uri="{FF2B5EF4-FFF2-40B4-BE49-F238E27FC236}">
                <a16:creationId xmlns:a16="http://schemas.microsoft.com/office/drawing/2014/main" id="{60A9663C-192F-6F4B-A5DB-3740230AFB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2503" y="-39756"/>
            <a:ext cx="5846654" cy="6949796"/>
          </a:xfrm>
          <a:prstGeom prst="rect">
            <a:avLst/>
          </a:prstGeom>
        </p:spPr>
      </p:pic>
      <p:pic>
        <p:nvPicPr>
          <p:cNvPr id="9" name="Picture 8">
            <a:extLst>
              <a:ext uri="{FF2B5EF4-FFF2-40B4-BE49-F238E27FC236}">
                <a16:creationId xmlns:a16="http://schemas.microsoft.com/office/drawing/2014/main" id="{5B4CD27A-07ED-4246-AC22-65D7448FDE1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pic>
        <p:nvPicPr>
          <p:cNvPr id="15" name="Picture 14" descr="A close up of a logo&#10;&#10;Description automatically generated">
            <a:extLst>
              <a:ext uri="{FF2B5EF4-FFF2-40B4-BE49-F238E27FC236}">
                <a16:creationId xmlns:a16="http://schemas.microsoft.com/office/drawing/2014/main" id="{8E5D56BF-67CE-524A-9BE3-06F7761451B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535"/>
          <a:stretch/>
        </p:blipFill>
        <p:spPr>
          <a:xfrm>
            <a:off x="6587858" y="-676536"/>
            <a:ext cx="5614081" cy="7534536"/>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3B8D7E-D71F-1A42-A239-F55AECE0F62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43" t="-156"/>
          <a:stretch/>
        </p:blipFill>
        <p:spPr>
          <a:xfrm rot="16200000">
            <a:off x="4342180" y="-1360589"/>
            <a:ext cx="6489231" cy="9210408"/>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56B34E-706A-E744-A433-0D73EB3FF2B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C13C017-1D28-7448-BA81-AE0583E98931}"/>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7" name="Picture 6">
            <a:extLst>
              <a:ext uri="{FF2B5EF4-FFF2-40B4-BE49-F238E27FC236}">
                <a16:creationId xmlns:a16="http://schemas.microsoft.com/office/drawing/2014/main" id="{BCE3BE81-0443-6041-9507-D6EFDB64E8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llenge second slide with 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CADD4E-704B-7C45-A1D0-5F90CD0D8B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
        <p:nvSpPr>
          <p:cNvPr id="8" name="Picture Placeholder 8">
            <a:extLst>
              <a:ext uri="{FF2B5EF4-FFF2-40B4-BE49-F238E27FC236}">
                <a16:creationId xmlns:a16="http://schemas.microsoft.com/office/drawing/2014/main" id="{2243090F-9C9E-0544-9B79-594660102D31}"/>
              </a:ext>
            </a:extLst>
          </p:cNvPr>
          <p:cNvSpPr>
            <a:spLocks noGrp="1"/>
          </p:cNvSpPr>
          <p:nvPr>
            <p:ph type="pic" sz="quarter" idx="11"/>
          </p:nvPr>
        </p:nvSpPr>
        <p:spPr>
          <a:xfrm>
            <a:off x="8440924" y="-26127"/>
            <a:ext cx="37977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5969408"/>
              <a:gd name="connsiteY0" fmla="*/ 0 h 6892835"/>
              <a:gd name="connsiteX1" fmla="*/ 37977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 name="connsiteX0" fmla="*/ 1487532 w 3797708"/>
              <a:gd name="connsiteY0" fmla="*/ 0 h 6892835"/>
              <a:gd name="connsiteX1" fmla="*/ 3797708 w 3797708"/>
              <a:gd name="connsiteY1" fmla="*/ 8709 h 6892835"/>
              <a:gd name="connsiteX2" fmla="*/ 3783420 w 3797708"/>
              <a:gd name="connsiteY2" fmla="*/ 6892835 h 6892835"/>
              <a:gd name="connsiteX3" fmla="*/ 0 w 3797708"/>
              <a:gd name="connsiteY3" fmla="*/ 6892835 h 6892835"/>
              <a:gd name="connsiteX4" fmla="*/ 1487532 w 37977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708" h="6892835">
                <a:moveTo>
                  <a:pt x="1487532" y="0"/>
                </a:moveTo>
                <a:lnTo>
                  <a:pt x="3797708" y="8709"/>
                </a:lnTo>
                <a:cubicBezTo>
                  <a:pt x="3792945" y="2303418"/>
                  <a:pt x="3788183" y="4598126"/>
                  <a:pt x="3783420" y="6892835"/>
                </a:cubicBezTo>
                <a:lnTo>
                  <a:pt x="0" y="6892835"/>
                </a:lnTo>
                <a:lnTo>
                  <a:pt x="1487532" y="0"/>
                </a:lnTo>
                <a:close/>
              </a:path>
            </a:pathLst>
          </a:custGeom>
        </p:spPr>
        <p:txBody>
          <a:bodyPr/>
          <a:lstStyle/>
          <a:p>
            <a:endParaRPr lang="en-US"/>
          </a:p>
        </p:txBody>
      </p:sp>
    </p:spTree>
    <p:extLst>
      <p:ext uri="{BB962C8B-B14F-4D97-AF65-F5344CB8AC3E}">
        <p14:creationId xmlns:p14="http://schemas.microsoft.com/office/powerpoint/2010/main" val="67059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icture Placeholder 8">
            <a:extLst>
              <a:ext uri="{FF2B5EF4-FFF2-40B4-BE49-F238E27FC236}">
                <a16:creationId xmlns:a16="http://schemas.microsoft.com/office/drawing/2014/main" id="{56B8D836-162D-E045-B7F1-E60C1259DD58}"/>
              </a:ext>
            </a:extLst>
          </p:cNvPr>
          <p:cNvSpPr>
            <a:spLocks noGrp="1"/>
          </p:cNvSpPr>
          <p:nvPr>
            <p:ph type="pic" sz="quarter" idx="10"/>
          </p:nvPr>
        </p:nvSpPr>
        <p:spPr>
          <a:xfrm>
            <a:off x="6205171" y="-26127"/>
            <a:ext cx="5969408"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 name="connsiteX0" fmla="*/ 1501820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1501820 w 5983696"/>
              <a:gd name="connsiteY4" fmla="*/ 0 h 6892835"/>
              <a:gd name="connsiteX0" fmla="*/ 1487532 w 5969408"/>
              <a:gd name="connsiteY0" fmla="*/ 0 h 6892835"/>
              <a:gd name="connsiteX1" fmla="*/ 5969408 w 5969408"/>
              <a:gd name="connsiteY1" fmla="*/ 8709 h 6892835"/>
              <a:gd name="connsiteX2" fmla="*/ 5969408 w 5969408"/>
              <a:gd name="connsiteY2" fmla="*/ 6892835 h 6892835"/>
              <a:gd name="connsiteX3" fmla="*/ 0 w 5969408"/>
              <a:gd name="connsiteY3" fmla="*/ 6892835 h 6892835"/>
              <a:gd name="connsiteX4" fmla="*/ 1487532 w 5969408"/>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9408" h="6892835">
                <a:moveTo>
                  <a:pt x="1487532" y="0"/>
                </a:moveTo>
                <a:lnTo>
                  <a:pt x="5969408" y="8709"/>
                </a:lnTo>
                <a:lnTo>
                  <a:pt x="5969408" y="6892835"/>
                </a:lnTo>
                <a:lnTo>
                  <a:pt x="0" y="6892835"/>
                </a:lnTo>
                <a:lnTo>
                  <a:pt x="1487532" y="0"/>
                </a:lnTo>
                <a:close/>
              </a:path>
            </a:pathLst>
          </a:custGeom>
        </p:spPr>
        <p:txBody>
          <a:bodyPr/>
          <a:lstStyle/>
          <a:p>
            <a:endParaRPr lang="en-US"/>
          </a:p>
        </p:txBody>
      </p:sp>
      <p:pic>
        <p:nvPicPr>
          <p:cNvPr id="14" name="Picture 13">
            <a:extLst>
              <a:ext uri="{FF2B5EF4-FFF2-40B4-BE49-F238E27FC236}">
                <a16:creationId xmlns:a16="http://schemas.microsoft.com/office/drawing/2014/main" id="{9A64116F-1248-B74E-811D-9F1CF1ED00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59966" y="2131589"/>
            <a:ext cx="5295086" cy="4175158"/>
          </a:xfrm>
          <a:prstGeom prst="rect">
            <a:avLst/>
          </a:prstGeom>
        </p:spPr>
      </p:pic>
    </p:spTree>
    <p:extLst>
      <p:ext uri="{BB962C8B-B14F-4D97-AF65-F5344CB8AC3E}">
        <p14:creationId xmlns:p14="http://schemas.microsoft.com/office/powerpoint/2010/main" val="2671243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9" r:id="rId6"/>
    <p:sldLayoutId id="2147483691" r:id="rId7"/>
    <p:sldLayoutId id="2147483693" r:id="rId8"/>
    <p:sldLayoutId id="2147483695" r:id="rId9"/>
    <p:sldLayoutId id="2147483696" r:id="rId10"/>
    <p:sldLayoutId id="2147483697" r:id="rId11"/>
    <p:sldLayoutId id="2147483698"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fif"/><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0B1D6B-B96D-CB4F-BBCA-20451558684A}"/>
              </a:ext>
            </a:extLst>
          </p:cNvPr>
          <p:cNvSpPr txBox="1"/>
          <p:nvPr/>
        </p:nvSpPr>
        <p:spPr>
          <a:xfrm>
            <a:off x="435026" y="4734442"/>
            <a:ext cx="9059518" cy="830997"/>
          </a:xfrm>
          <a:prstGeom prst="rect">
            <a:avLst/>
          </a:prstGeom>
          <a:noFill/>
        </p:spPr>
        <p:txBody>
          <a:bodyPr wrap="square" rtlCol="0">
            <a:spAutoFit/>
          </a:bodyPr>
          <a:lstStyle/>
          <a:p>
            <a:r>
              <a:rPr lang="en-GB" sz="4800" dirty="0">
                <a:solidFill>
                  <a:schemeClr val="bg1"/>
                </a:solidFill>
                <a:latin typeface="Impact" panose="020B0806030902050204" pitchFamily="34" charset="0"/>
              </a:rPr>
              <a:t>TENNIS AT HOME</a:t>
            </a:r>
            <a:endParaRPr lang="en-US" sz="4800" dirty="0">
              <a:solidFill>
                <a:schemeClr val="bg1"/>
              </a:solidFill>
              <a:latin typeface="Impact" panose="020B0806030902050204" pitchFamily="34" charset="0"/>
            </a:endParaRPr>
          </a:p>
        </p:txBody>
      </p:sp>
      <p:sp>
        <p:nvSpPr>
          <p:cNvPr id="5" name="Title 1">
            <a:extLst>
              <a:ext uri="{FF2B5EF4-FFF2-40B4-BE49-F238E27FC236}">
                <a16:creationId xmlns:a16="http://schemas.microsoft.com/office/drawing/2014/main" id="{A68BA62A-85E8-6D45-B1FA-23BDFE02C4A9}"/>
              </a:ext>
            </a:extLst>
          </p:cNvPr>
          <p:cNvSpPr txBox="1">
            <a:spLocks/>
          </p:cNvSpPr>
          <p:nvPr/>
        </p:nvSpPr>
        <p:spPr>
          <a:xfrm>
            <a:off x="435026" y="5070002"/>
            <a:ext cx="5265129" cy="11661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Personal development challenge 2</a:t>
            </a:r>
          </a:p>
        </p:txBody>
      </p:sp>
    </p:spTree>
    <p:extLst>
      <p:ext uri="{BB962C8B-B14F-4D97-AF65-F5344CB8AC3E}">
        <p14:creationId xmlns:p14="http://schemas.microsoft.com/office/powerpoint/2010/main" val="11577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(1)</a:t>
            </a:r>
          </a:p>
        </p:txBody>
      </p:sp>
      <p:sp>
        <p:nvSpPr>
          <p:cNvPr id="5" name="Rectangle 4"/>
          <p:cNvSpPr/>
          <p:nvPr/>
        </p:nvSpPr>
        <p:spPr>
          <a:xfrm>
            <a:off x="6850800" y="1088140"/>
            <a:ext cx="4648942" cy="4949112"/>
          </a:xfrm>
          <a:prstGeom prst="rect">
            <a:avLst/>
          </a:prstGeom>
        </p:spPr>
        <p:txBody>
          <a:bodyPr wrap="square">
            <a:spAutoFit/>
          </a:bodyPr>
          <a:lstStyle/>
          <a:p>
            <a:pPr>
              <a:spcAft>
                <a:spcPts val="1200"/>
              </a:spcAft>
            </a:pPr>
            <a:r>
              <a:rPr lang="en-GB" sz="2000" dirty="0">
                <a:solidFill>
                  <a:srgbClr val="EB5D0B"/>
                </a:solidFill>
                <a:latin typeface="Impact" panose="020B0806030902050204" pitchFamily="34" charset="0"/>
                <a:cs typeface="Arial" panose="020B0604020202020204" pitchFamily="34" charset="0"/>
              </a:rPr>
              <a:t>DEFINING THE KEY CHARACTER QUALITIES</a:t>
            </a:r>
          </a:p>
          <a:p>
            <a:pPr>
              <a:lnSpc>
                <a:spcPct val="110000"/>
              </a:lnSpc>
              <a:spcAft>
                <a:spcPts val="600"/>
              </a:spcAft>
            </a:pPr>
            <a:r>
              <a:rPr lang="en-GB" sz="1400" dirty="0">
                <a:solidFill>
                  <a:srgbClr val="000000"/>
                </a:solidFill>
                <a:latin typeface="Arial" panose="020B0604020202020204" pitchFamily="34" charset="0"/>
                <a:cs typeface="Arial" panose="020B0604020202020204" pitchFamily="34" charset="0"/>
              </a:rPr>
              <a:t>Here are some ways to define the key character qualities. Children might have their own understanding of them too, especially after they have done the challenges:</a:t>
            </a:r>
            <a:endParaRPr lang="en-GB" sz="1400" b="1"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when you can ‘bounce back’ and get through something which has been difficult, or made you unhappy.</a:t>
            </a:r>
            <a:endParaRPr lang="en-GB" sz="1400" b="1" dirty="0">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Perseverance: </a:t>
            </a:r>
            <a:r>
              <a:rPr lang="en-GB" sz="1400" dirty="0">
                <a:latin typeface="Arial" panose="020B0604020202020204" pitchFamily="34" charset="0"/>
                <a:cs typeface="Arial" panose="020B0604020202020204" pitchFamily="34" charset="0"/>
              </a:rPr>
              <a:t>when you keep on trying at something and don’t give up.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doing something because you want to, not because you are told to.</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Passion: </a:t>
            </a:r>
            <a:r>
              <a:rPr lang="en-GB" sz="1400" dirty="0">
                <a:latin typeface="Arial" panose="020B0604020202020204" pitchFamily="34" charset="0"/>
                <a:cs typeface="Arial" panose="020B0604020202020204" pitchFamily="34" charset="0"/>
              </a:rPr>
              <a:t>you have a very strong interest in something – you are excited and enthusiastic about it; you really love it!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Respect: </a:t>
            </a:r>
            <a:r>
              <a:rPr lang="en-GB" sz="1400" dirty="0">
                <a:latin typeface="Arial" panose="020B0604020202020204" pitchFamily="34" charset="0"/>
                <a:cs typeface="Arial" panose="020B0604020202020204" pitchFamily="34" charset="0"/>
              </a:rPr>
              <a:t>thinking about </a:t>
            </a:r>
            <a:r>
              <a:rPr lang="en-GB" sz="1400" dirty="0">
                <a:solidFill>
                  <a:srgbClr val="000000"/>
                </a:solidFill>
                <a:latin typeface="Arial" panose="020B0604020202020204" pitchFamily="34" charset="0"/>
                <a:cs typeface="Arial" panose="020B0604020202020204" pitchFamily="34" charset="0"/>
              </a:rPr>
              <a:t>how what you do or say might affect others; listening and appreciating who they are / what they do.</a:t>
            </a:r>
            <a:endParaRPr lang="en-GB" sz="14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915200" y="1087200"/>
            <a:ext cx="4562718" cy="4475136"/>
          </a:xfrm>
          <a:prstGeom prst="rect">
            <a:avLst/>
          </a:prstGeom>
        </p:spPr>
        <p:txBody>
          <a:bodyPr wrap="square">
            <a:noAutofit/>
          </a:bodyPr>
          <a:lstStyle/>
          <a:p>
            <a:pPr>
              <a:spcAft>
                <a:spcPts val="1200"/>
              </a:spcAft>
            </a:pPr>
            <a:r>
              <a:rPr lang="en-GB" sz="2000" dirty="0">
                <a:solidFill>
                  <a:srgbClr val="EB5D0B"/>
                </a:solidFill>
                <a:latin typeface="Impact" panose="020B0806030902050204" pitchFamily="34" charset="0"/>
                <a:cs typeface="Calibri"/>
              </a:rPr>
              <a:t>DEVELOPING CHARACTER QUALITIES THROUGH TENNIS</a:t>
            </a:r>
          </a:p>
          <a:p>
            <a:pPr>
              <a:lnSpc>
                <a:spcPct val="110000"/>
              </a:lnSpc>
              <a:spcAft>
                <a:spcPts val="600"/>
              </a:spcAft>
            </a:pPr>
            <a:r>
              <a:rPr lang="en-GB" sz="1400" dirty="0"/>
              <a:t>The LTA Youth Schools programme is a suite of resources developed by the LTA to inspire the next generation of players and fans. These personal development activities were originally designed for teaching in lessons such as Personal, Social, Health and Economic (PSHE) Education, but have been adapted to support home learning. </a:t>
            </a:r>
          </a:p>
          <a:p>
            <a:pPr>
              <a:lnSpc>
                <a:spcPct val="110000"/>
              </a:lnSpc>
            </a:pPr>
            <a:r>
              <a:rPr lang="en-GB" sz="1400" dirty="0">
                <a:solidFill>
                  <a:srgbClr val="000000"/>
                </a:solidFill>
                <a:latin typeface="Arial" panose="020B0604020202020204" pitchFamily="34" charset="0"/>
                <a:cs typeface="Arial" panose="020B0604020202020204" pitchFamily="34" charset="0"/>
              </a:rPr>
              <a:t>This resource from the LTA gives children and their families information and activities to help them develop qualities and skills for personal development through five tennis-related challenges. The key character qualities are: resilience (which includes bouncing back); perseverance; motivation; passion (including enthusiasm) and respect. </a:t>
            </a:r>
            <a:r>
              <a:rPr lang="en-US" sz="1400" dirty="0">
                <a:solidFill>
                  <a:srgbClr val="000000"/>
                </a:solidFill>
                <a:latin typeface="Arial" panose="020B0604020202020204" pitchFamily="34" charset="0"/>
                <a:cs typeface="Arial" panose="020B0604020202020204" pitchFamily="34" charset="0"/>
              </a:rPr>
              <a:t>The challenges are designed for children in </a:t>
            </a:r>
            <a:r>
              <a:rPr lang="en-GB" sz="1400" dirty="0">
                <a:solidFill>
                  <a:srgbClr val="000000"/>
                </a:solidFill>
                <a:latin typeface="Arial" panose="020B0604020202020204" pitchFamily="34" charset="0"/>
                <a:cs typeface="Arial" panose="020B0604020202020204" pitchFamily="34" charset="0"/>
              </a:rPr>
              <a:t>Key Stage 2 (Years 3-6)</a:t>
            </a:r>
            <a:r>
              <a:rPr lang="en-US" sz="1400" dirty="0">
                <a:solidFill>
                  <a:srgbClr val="000000"/>
                </a:solidFill>
                <a:latin typeface="Arial" panose="020B0604020202020204" pitchFamily="34" charset="0"/>
                <a:cs typeface="Arial" panose="020B0604020202020204" pitchFamily="34" charset="0"/>
              </a:rPr>
              <a:t> (Scotland: P4-7).</a:t>
            </a:r>
            <a:endParaRPr lang="en-GB" sz="1400" dirty="0">
              <a:solidFill>
                <a:srgbClr val="000000"/>
              </a:solidFill>
              <a:latin typeface="Arial" panose="020B0604020202020204" pitchFamily="34" charset="0"/>
              <a:cs typeface="Arial" panose="020B0604020202020204" pitchFamily="34" charset="0"/>
            </a:endParaRPr>
          </a:p>
        </p:txBody>
      </p:sp>
      <p:sp>
        <p:nvSpPr>
          <p:cNvPr id="6" name="Right Triangle 5">
            <a:extLst>
              <a:ext uri="{FF2B5EF4-FFF2-40B4-BE49-F238E27FC236}">
                <a16:creationId xmlns:a16="http://schemas.microsoft.com/office/drawing/2014/main" id="{D15A8A88-8DDC-7044-9C95-F9D030590ED4}"/>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5200" y="1087200"/>
            <a:ext cx="4671580" cy="4252896"/>
          </a:xfrm>
          <a:prstGeom prst="rect">
            <a:avLst/>
          </a:prstGeom>
        </p:spPr>
        <p:txBody>
          <a:bodyPr wrap="square">
            <a:noAutofit/>
          </a:bodyPr>
          <a:lstStyle/>
          <a:p>
            <a:pPr>
              <a:lnSpc>
                <a:spcPct val="110000"/>
              </a:lnSpc>
              <a:spcAft>
                <a:spcPts val="1200"/>
              </a:spcAft>
            </a:pPr>
            <a:r>
              <a:rPr lang="en-GB" sz="2000" dirty="0">
                <a:solidFill>
                  <a:srgbClr val="EB5D0B"/>
                </a:solidFill>
                <a:latin typeface="Impact" panose="020B0806030902050204" pitchFamily="34" charset="0"/>
                <a:cs typeface="Calibri"/>
              </a:rPr>
              <a:t>COMPLETING THE CHALLENGES</a:t>
            </a:r>
            <a:endParaRPr lang="en-GB" sz="2000"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First, look at the introductory presentation which sets the scene for the challenges, including the films. This will give you some useful background information about tennis, and about the key physical and character qualities which tennis players need.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do the five challenges whenever you want to, inside your home or in an outside space if you have one. For example, you might choose to do one a day for a week.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challenges have been designed so that ideally, families can work through the activities together. However, children can also use them independently.</a:t>
            </a:r>
            <a:endParaRPr lang="en-US" sz="1400" spc="-20" dirty="0">
              <a:latin typeface="Arial" panose="020B0604020202020204" pitchFamily="34" charset="0"/>
              <a:cs typeface="Arial" panose="020B0604020202020204" pitchFamily="34" charset="0"/>
            </a:endParaRPr>
          </a:p>
          <a:p>
            <a:pPr>
              <a:lnSpc>
                <a:spcPct val="110000"/>
              </a:lnSpc>
              <a:spcAft>
                <a:spcPts val="600"/>
              </a:spcAft>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(2)</a:t>
            </a:r>
          </a:p>
        </p:txBody>
      </p:sp>
      <p:sp>
        <p:nvSpPr>
          <p:cNvPr id="4" name="Rectangle 3"/>
          <p:cNvSpPr/>
          <p:nvPr/>
        </p:nvSpPr>
        <p:spPr>
          <a:xfrm>
            <a:off x="6850799" y="1573200"/>
            <a:ext cx="4936823" cy="2301376"/>
          </a:xfrm>
          <a:prstGeom prst="rect">
            <a:avLst/>
          </a:prstGeom>
        </p:spPr>
        <p:txBody>
          <a:bodyPr wrap="square">
            <a:noAutofit/>
          </a:bodyPr>
          <a:lstStyle/>
          <a:p>
            <a:pPr marL="234000" indent="-234000">
              <a:lnSpc>
                <a:spcPct val="110000"/>
              </a:lnSpc>
              <a:spcAft>
                <a:spcPts val="600"/>
              </a:spcAft>
              <a:buFont typeface="Arial" panose="020B0604020202020204" pitchFamily="34" charset="0"/>
              <a:buChar char="•"/>
            </a:pPr>
            <a:r>
              <a:rPr lang="en-US" sz="1400" spc="-20" dirty="0">
                <a:latin typeface="Arial" panose="020B0604020202020204" pitchFamily="34" charset="0"/>
                <a:cs typeface="Arial" panose="020B0604020202020204" pitchFamily="34" charset="0"/>
              </a:rPr>
              <a:t>You don’t need any special equipment – some challenges </a:t>
            </a:r>
            <a:r>
              <a:rPr lang="en-US" sz="1400" dirty="0">
                <a:latin typeface="Arial" panose="020B0604020202020204" pitchFamily="34" charset="0"/>
                <a:cs typeface="Arial" panose="020B0604020202020204" pitchFamily="34" charset="0"/>
              </a:rPr>
              <a:t>need no equipment at all; others only whatever you can find around the home. Ideas are provided if you want to make the challenges harder, or you can think of your own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ways to take them further.</a:t>
            </a:r>
          </a:p>
          <a:p>
            <a:pPr marL="234000" indent="-2340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Each challenge focuses on one key character quality; however, children are encouraged to think about the other qualities which they might be using too. If doing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challenges with other people, at the end of each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there is the chance to ‘award’ someone who best demonstrated a key quality. </a:t>
            </a:r>
          </a:p>
          <a:p>
            <a:pPr marL="234000" indent="-234000">
              <a:buFont typeface="Arial" panose="020B0604020202020204" pitchFamily="34" charset="0"/>
              <a:buChar char="•"/>
            </a:pPr>
            <a:r>
              <a:rPr lang="en-US" sz="1400" spc="-20" dirty="0">
                <a:latin typeface="Arial" panose="020B0604020202020204" pitchFamily="34" charset="0"/>
                <a:cs typeface="Arial" panose="020B0604020202020204" pitchFamily="34" charset="0"/>
              </a:rPr>
              <a:t>There is also a final ‘personal challenge’ which encourages </a:t>
            </a:r>
            <a:r>
              <a:rPr lang="en-US" sz="1400" dirty="0">
                <a:latin typeface="Arial" panose="020B0604020202020204" pitchFamily="34" charset="0"/>
                <a:cs typeface="Arial" panose="020B0604020202020204" pitchFamily="34" charset="0"/>
              </a:rPr>
              <a:t>children to develop a skill over the course of a week.</a:t>
            </a:r>
          </a:p>
        </p:txBody>
      </p:sp>
      <p:grpSp>
        <p:nvGrpSpPr>
          <p:cNvPr id="10" name="Group 9">
            <a:extLst>
              <a:ext uri="{FF2B5EF4-FFF2-40B4-BE49-F238E27FC236}">
                <a16:creationId xmlns:a16="http://schemas.microsoft.com/office/drawing/2014/main" id="{F47CBBC5-A024-8740-BE08-223D6D7585C0}"/>
              </a:ext>
            </a:extLst>
          </p:cNvPr>
          <p:cNvGrpSpPr/>
          <p:nvPr/>
        </p:nvGrpSpPr>
        <p:grpSpPr>
          <a:xfrm>
            <a:off x="7546041" y="4913643"/>
            <a:ext cx="3546338" cy="1652934"/>
            <a:chOff x="8290620" y="4913643"/>
            <a:chExt cx="3546338" cy="1652934"/>
          </a:xfrm>
        </p:grpSpPr>
        <p:sp>
          <p:nvSpPr>
            <p:cNvPr id="11" name="Rounded Rectangle 10">
              <a:extLst>
                <a:ext uri="{FF2B5EF4-FFF2-40B4-BE49-F238E27FC236}">
                  <a16:creationId xmlns:a16="http://schemas.microsoft.com/office/drawing/2014/main" id="{4FC72BE6-1E3B-1F43-8B6E-84EBC64BB165}"/>
                </a:ext>
              </a:extLst>
            </p:cNvPr>
            <p:cNvSpPr/>
            <p:nvPr/>
          </p:nvSpPr>
          <p:spPr>
            <a:xfrm flipH="1">
              <a:off x="10831382" y="4913643"/>
              <a:ext cx="1005576" cy="1652934"/>
            </a:xfrm>
            <a:prstGeom prst="roundRect">
              <a:avLst>
                <a:gd name="adj" fmla="val 0"/>
              </a:avLst>
            </a:prstGeom>
            <a:blipFill>
              <a:blip r:embed="rId3"/>
              <a:stretch>
                <a:fillRect l="-17472" t="-2318" r="-16806" b="-9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5720EC1-EA52-AC41-AEA4-48674381115C}"/>
                </a:ext>
              </a:extLst>
            </p:cNvPr>
            <p:cNvSpPr/>
            <p:nvPr/>
          </p:nvSpPr>
          <p:spPr>
            <a:xfrm flipH="1">
              <a:off x="9560451" y="4913643"/>
              <a:ext cx="1005576" cy="1652934"/>
            </a:xfrm>
            <a:prstGeom prst="roundRect">
              <a:avLst>
                <a:gd name="adj" fmla="val 0"/>
              </a:avLst>
            </a:prstGeom>
            <a:blipFill>
              <a:blip r:embed="rId4"/>
              <a:stretch>
                <a:fillRect l="-56148" t="-2" r="-77057" b="-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214BD2C-6EA9-C947-A0B7-03DA22941C75}"/>
                </a:ext>
              </a:extLst>
            </p:cNvPr>
            <p:cNvSpPr/>
            <p:nvPr/>
          </p:nvSpPr>
          <p:spPr>
            <a:xfrm flipH="1">
              <a:off x="8290620" y="4913643"/>
              <a:ext cx="1005576" cy="1652934"/>
            </a:xfrm>
            <a:prstGeom prst="roundRect">
              <a:avLst>
                <a:gd name="adj" fmla="val 0"/>
              </a:avLst>
            </a:prstGeom>
            <a:blipFill>
              <a:blip r:embed="rId5"/>
              <a:stretch>
                <a:fillRect l="-91705" t="-4077" r="-27404" b="-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Triangle 16">
            <a:extLst>
              <a:ext uri="{FF2B5EF4-FFF2-40B4-BE49-F238E27FC236}">
                <a16:creationId xmlns:a16="http://schemas.microsoft.com/office/drawing/2014/main" id="{8D8ED447-BCCC-D841-9461-C8BCBB285269}"/>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BA4484F-38D0-7D4A-B472-D8E10ED8BAAA}"/>
              </a:ext>
            </a:extLst>
          </p:cNvPr>
          <p:cNvSpPr/>
          <p:nvPr/>
        </p:nvSpPr>
        <p:spPr>
          <a:xfrm>
            <a:off x="1964489" y="3278977"/>
            <a:ext cx="3340679" cy="3580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0BD5A72-3C0B-1645-9F24-C3E85C57EA20}"/>
              </a:ext>
            </a:extLst>
          </p:cNvPr>
          <p:cNvSpPr txBox="1"/>
          <p:nvPr/>
        </p:nvSpPr>
        <p:spPr>
          <a:xfrm>
            <a:off x="1871659" y="3270739"/>
            <a:ext cx="4458803" cy="1892826"/>
          </a:xfrm>
          <a:prstGeom prst="rect">
            <a:avLst/>
          </a:prstGeom>
          <a:noFill/>
        </p:spPr>
        <p:txBody>
          <a:bodyPr wrap="square" rtlCol="0">
            <a:spAutoFit/>
          </a:bodyPr>
          <a:lstStyle/>
          <a:p>
            <a:pPr>
              <a:spcAft>
                <a:spcPts val="1200"/>
              </a:spcAft>
            </a:pPr>
            <a:r>
              <a:rPr lang="en-GB" sz="1600" b="1" dirty="0">
                <a:solidFill>
                  <a:srgbClr val="EB5D0B"/>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Today’s quality is </a:t>
            </a:r>
            <a:r>
              <a:rPr lang="en-GB" b="1" dirty="0">
                <a:solidFill>
                  <a:schemeClr val="bg1"/>
                </a:solidFill>
                <a:latin typeface="Impact" panose="020B0806030902050204" pitchFamily="34" charset="0"/>
                <a:cs typeface="Arial" panose="020B0604020202020204" pitchFamily="34" charset="0"/>
              </a:rPr>
              <a:t>PERSEVERANCE</a:t>
            </a:r>
            <a:endParaRPr lang="en-GB" sz="1600" b="1" dirty="0">
              <a:solidFill>
                <a:schemeClr val="bg1"/>
              </a:solidFill>
              <a:latin typeface="Impact" panose="020B0806030902050204" pitchFamily="34" charset="0"/>
              <a:cs typeface="Arial" panose="020B0604020202020204" pitchFamily="34" charset="0"/>
            </a:endParaRPr>
          </a:p>
          <a:p>
            <a:pPr marL="180000" indent="-180000">
              <a:spcAft>
                <a:spcPts val="600"/>
              </a:spcAft>
              <a:buFont typeface="Arial" panose="020B0604020202020204" pitchFamily="34" charset="0"/>
              <a:buChar char="•"/>
            </a:pPr>
            <a:r>
              <a:rPr lang="en-GB" sz="1400" dirty="0"/>
              <a:t>Perseverance means when you keep on trying at something and don’t give up. Tennis players do this when </a:t>
            </a:r>
            <a:r>
              <a:rPr lang="en-GB" sz="1400" dirty="0">
                <a:solidFill>
                  <a:srgbClr val="000000"/>
                </a:solidFill>
              </a:rPr>
              <a:t>they repeat and repeat skills, actions and routines over and over again. </a:t>
            </a:r>
            <a:endParaRPr lang="en-GB" sz="1400" dirty="0">
              <a:latin typeface="Impact" panose="020B0806030902050204" pitchFamily="34" charset="0"/>
            </a:endParaRPr>
          </a:p>
          <a:p>
            <a:pPr marL="180000" indent="-180000">
              <a:spcAft>
                <a:spcPts val="600"/>
              </a:spcAft>
              <a:buFont typeface="Arial" panose="020B0604020202020204" pitchFamily="34" charset="0"/>
              <a:buChar char="•"/>
            </a:pPr>
            <a:r>
              <a:rPr lang="en-GB" sz="1400" dirty="0"/>
              <a:t>Can you think of any times when you have persevered at something?</a:t>
            </a:r>
          </a:p>
        </p:txBody>
      </p:sp>
      <p:pic>
        <p:nvPicPr>
          <p:cNvPr id="10" name="Picture 9" descr="A close up of a net&#10;&#10;Description automatically generated">
            <a:extLst>
              <a:ext uri="{FF2B5EF4-FFF2-40B4-BE49-F238E27FC236}">
                <a16:creationId xmlns:a16="http://schemas.microsoft.com/office/drawing/2014/main" id="{3FA33CE3-4A4F-1540-9422-73677DA5C5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94084" y="0"/>
            <a:ext cx="5958986" cy="6884127"/>
          </a:xfrm>
          <a:custGeom>
            <a:avLst/>
            <a:gdLst>
              <a:gd name="connsiteX0" fmla="*/ 1477554 w 5958986"/>
              <a:gd name="connsiteY0" fmla="*/ 0 h 6884127"/>
              <a:gd name="connsiteX1" fmla="*/ 5958986 w 5958986"/>
              <a:gd name="connsiteY1" fmla="*/ 0 h 6884127"/>
              <a:gd name="connsiteX2" fmla="*/ 5958986 w 5958986"/>
              <a:gd name="connsiteY2" fmla="*/ 6884127 h 6884127"/>
              <a:gd name="connsiteX3" fmla="*/ 0 w 5958986"/>
              <a:gd name="connsiteY3" fmla="*/ 6884127 h 6884127"/>
              <a:gd name="connsiteX4" fmla="*/ 0 w 5958986"/>
              <a:gd name="connsiteY4" fmla="*/ 6827041 h 6884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8986" h="6884127">
                <a:moveTo>
                  <a:pt x="1477554" y="0"/>
                </a:moveTo>
                <a:lnTo>
                  <a:pt x="5958986" y="0"/>
                </a:lnTo>
                <a:lnTo>
                  <a:pt x="5958986" y="6884127"/>
                </a:lnTo>
                <a:lnTo>
                  <a:pt x="0" y="6884127"/>
                </a:lnTo>
                <a:lnTo>
                  <a:pt x="0" y="6827041"/>
                </a:lnTo>
                <a:close/>
              </a:path>
            </a:pathLst>
          </a:custGeom>
        </p:spPr>
      </p:pic>
      <p:pic>
        <p:nvPicPr>
          <p:cNvPr id="5" name="Picture 4">
            <a:extLst>
              <a:ext uri="{FF2B5EF4-FFF2-40B4-BE49-F238E27FC236}">
                <a16:creationId xmlns:a16="http://schemas.microsoft.com/office/drawing/2014/main" id="{A9868479-C164-9245-A056-94093250EC6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
        <p:nvSpPr>
          <p:cNvPr id="6" name="Rectangle 5">
            <a:extLst>
              <a:ext uri="{FF2B5EF4-FFF2-40B4-BE49-F238E27FC236}">
                <a16:creationId xmlns:a16="http://schemas.microsoft.com/office/drawing/2014/main" id="{22BE0159-2001-4722-ACDB-D5A1A7B3EE10}"/>
              </a:ext>
            </a:extLst>
          </p:cNvPr>
          <p:cNvSpPr/>
          <p:nvPr/>
        </p:nvSpPr>
        <p:spPr>
          <a:xfrm>
            <a:off x="313200" y="1087200"/>
            <a:ext cx="7135350" cy="1918474"/>
          </a:xfrm>
          <a:prstGeom prst="rect">
            <a:avLst/>
          </a:prstGeom>
        </p:spPr>
        <p:txBody>
          <a:bodyPr wrap="square" lIns="90000">
            <a:spAutoFit/>
          </a:bodyPr>
          <a:lstStyle/>
          <a:p>
            <a:pPr>
              <a:spcAft>
                <a:spcPts val="800"/>
              </a:spcAft>
            </a:pPr>
            <a:r>
              <a:rPr lang="en-GB" sz="1600" b="1" dirty="0">
                <a:solidFill>
                  <a:srgbClr val="EB5D0B"/>
                </a:solidFill>
                <a:latin typeface="Arial" panose="020B0604020202020204" pitchFamily="34" charset="0"/>
                <a:cs typeface="Arial" panose="020B0604020202020204" pitchFamily="34" charset="0"/>
              </a:rPr>
              <a:t>Get started: </a:t>
            </a:r>
          </a:p>
          <a:p>
            <a:pPr marL="180000" indent="-180000">
              <a:spcAft>
                <a:spcPts val="600"/>
              </a:spcAft>
              <a:buFont typeface="Arial" panose="020B0604020202020204" pitchFamily="34" charset="0"/>
              <a:buChar char="•"/>
            </a:pPr>
            <a:r>
              <a:rPr lang="en-GB" sz="1400" dirty="0"/>
              <a:t>Can you spell the word </a:t>
            </a:r>
            <a:r>
              <a:rPr lang="en-GB" sz="2000" b="1" dirty="0"/>
              <a:t>NET</a:t>
            </a:r>
            <a:r>
              <a:rPr lang="en-GB" sz="1400" dirty="0"/>
              <a:t> using your body?</a:t>
            </a:r>
          </a:p>
          <a:p>
            <a:pPr marL="180000" indent="-180000">
              <a:spcAft>
                <a:spcPts val="600"/>
              </a:spcAft>
              <a:buFont typeface="Arial" panose="020B0604020202020204" pitchFamily="34" charset="0"/>
              <a:buChar char="•"/>
            </a:pPr>
            <a:r>
              <a:rPr lang="en-GB" sz="1400" dirty="0"/>
              <a:t>Can you do it only with particular parts of your body e.g. fingers, arms, feet?</a:t>
            </a:r>
          </a:p>
          <a:p>
            <a:pPr marL="180000" indent="-180000">
              <a:spcAft>
                <a:spcPts val="600"/>
              </a:spcAft>
              <a:buFont typeface="Arial" panose="020B0604020202020204" pitchFamily="34" charset="0"/>
              <a:buChar char="•"/>
            </a:pPr>
            <a:r>
              <a:rPr lang="en-GB" sz="1400" dirty="0"/>
              <a:t>Can you do it by mixing up parts of the body e.g. arms and feet; hands and legs?</a:t>
            </a:r>
          </a:p>
          <a:p>
            <a:pPr marL="180000" indent="-180000">
              <a:spcAft>
                <a:spcPts val="600"/>
              </a:spcAft>
              <a:buFont typeface="Arial" panose="020B0604020202020204" pitchFamily="34" charset="0"/>
              <a:buChar char="•"/>
            </a:pPr>
            <a:r>
              <a:rPr lang="en-GB" sz="1400" dirty="0"/>
              <a:t>Can you do it with different people in your family using a different part of their body?</a:t>
            </a:r>
          </a:p>
          <a:p>
            <a:pPr marL="180000" indent="-180000">
              <a:spcAft>
                <a:spcPts val="600"/>
              </a:spcAft>
              <a:buFont typeface="Arial" panose="020B0604020202020204" pitchFamily="34" charset="0"/>
              <a:buChar char="•"/>
            </a:pPr>
            <a:r>
              <a:rPr lang="en-GB" sz="1400" dirty="0"/>
              <a:t>Can you spell the whole word all together?</a:t>
            </a:r>
          </a:p>
        </p:txBody>
      </p:sp>
      <p:sp>
        <p:nvSpPr>
          <p:cNvPr id="9" name="Title 1">
            <a:extLst>
              <a:ext uri="{FF2B5EF4-FFF2-40B4-BE49-F238E27FC236}">
                <a16:creationId xmlns:a16="http://schemas.microsoft.com/office/drawing/2014/main" id="{3234A2B6-A79D-4344-8214-ABAED2A77CDF}"/>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WARM-UP</a:t>
            </a:r>
          </a:p>
        </p:txBody>
      </p:sp>
    </p:spTree>
    <p:extLst>
      <p:ext uri="{BB962C8B-B14F-4D97-AF65-F5344CB8AC3E}">
        <p14:creationId xmlns:p14="http://schemas.microsoft.com/office/powerpoint/2010/main" val="372137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Rectangle 11">
            <a:extLst>
              <a:ext uri="{FF2B5EF4-FFF2-40B4-BE49-F238E27FC236}">
                <a16:creationId xmlns:a16="http://schemas.microsoft.com/office/drawing/2014/main" id="{78F0B562-ADA3-4C3D-983F-BBDFC116BA92}"/>
              </a:ext>
            </a:extLst>
          </p:cNvPr>
          <p:cNvSpPr/>
          <p:nvPr/>
        </p:nvSpPr>
        <p:spPr>
          <a:xfrm>
            <a:off x="6666902" y="1103863"/>
            <a:ext cx="4950712" cy="5376477"/>
          </a:xfrm>
          <a:prstGeom prst="rect">
            <a:avLst/>
          </a:prstGeom>
          <a:noFill/>
          <a:ln>
            <a:noFill/>
          </a:ln>
        </p:spPr>
        <p:txBody>
          <a:bodyPr wrap="square" lIns="360000" tIns="234000" rIns="360000" bIns="234000">
            <a:spAutoFit/>
          </a:bodyPr>
          <a:lstStyle/>
          <a:p>
            <a:pPr>
              <a:spcAft>
                <a:spcPts val="1200"/>
              </a:spcAft>
            </a:pPr>
            <a:r>
              <a:rPr lang="en-GB" sz="2000" b="1" dirty="0">
                <a:solidFill>
                  <a:srgbClr val="EB5D0B"/>
                </a:solidFill>
                <a:latin typeface="Arial" panose="020B0604020202020204" pitchFamily="34" charset="0"/>
              </a:rPr>
              <a:t>Tips and ideas</a:t>
            </a:r>
            <a:endParaRPr lang="en-GB" sz="2000" dirty="0">
              <a:solidFill>
                <a:srgbClr val="EB5D0B"/>
              </a:solidFill>
            </a:endParaRPr>
          </a:p>
          <a:p>
            <a:pPr defTabSz="966338">
              <a:spcAft>
                <a:spcPts val="800"/>
              </a:spcAft>
              <a:defRPr/>
            </a:pPr>
            <a:r>
              <a:rPr lang="en-GB" dirty="0"/>
              <a:t>Materials you can find around the home might be: </a:t>
            </a:r>
          </a:p>
          <a:p>
            <a:pPr marL="288000" indent="-288000" defTabSz="966338">
              <a:spcAft>
                <a:spcPts val="800"/>
              </a:spcAft>
              <a:buFont typeface="Arial"/>
              <a:buChar char="•"/>
              <a:defRPr/>
            </a:pPr>
            <a:r>
              <a:rPr lang="en-GB" dirty="0"/>
              <a:t>wool, thread or string </a:t>
            </a:r>
          </a:p>
          <a:p>
            <a:pPr marL="288000" indent="-288000" defTabSz="966338">
              <a:spcAft>
                <a:spcPts val="800"/>
              </a:spcAft>
              <a:buFont typeface="Arial"/>
              <a:buChar char="•"/>
              <a:defRPr/>
            </a:pPr>
            <a:r>
              <a:rPr lang="en-GB" dirty="0"/>
              <a:t>scrap paper </a:t>
            </a:r>
            <a:br>
              <a:rPr lang="en-GB" dirty="0"/>
            </a:br>
            <a:r>
              <a:rPr lang="en-GB" dirty="0"/>
              <a:t>(like old envelopes or leaflets) </a:t>
            </a:r>
          </a:p>
          <a:p>
            <a:pPr marL="288000" indent="-288000" defTabSz="966338">
              <a:spcAft>
                <a:spcPts val="800"/>
              </a:spcAft>
              <a:buFont typeface="Arial"/>
              <a:buChar char="•"/>
              <a:defRPr/>
            </a:pPr>
            <a:r>
              <a:rPr lang="en-GB" dirty="0"/>
              <a:t>newspaper or card</a:t>
            </a:r>
          </a:p>
          <a:p>
            <a:pPr marL="288000" indent="-288000" defTabSz="966338">
              <a:spcAft>
                <a:spcPts val="800"/>
              </a:spcAft>
              <a:buFont typeface="Arial"/>
              <a:buChar char="•"/>
              <a:defRPr/>
            </a:pPr>
            <a:r>
              <a:rPr lang="en-GB" dirty="0"/>
              <a:t>crafty materials like lolly sticks or </a:t>
            </a:r>
            <a:br>
              <a:rPr lang="en-GB" dirty="0"/>
            </a:br>
            <a:r>
              <a:rPr lang="en-GB" dirty="0"/>
              <a:t>pipe cleaners</a:t>
            </a:r>
          </a:p>
          <a:p>
            <a:pPr marL="288000" indent="-288000" defTabSz="966338">
              <a:spcAft>
                <a:spcPts val="1200"/>
              </a:spcAft>
              <a:buFont typeface="Arial"/>
              <a:buChar char="•"/>
              <a:defRPr/>
            </a:pPr>
            <a:r>
              <a:rPr lang="en-GB" dirty="0"/>
              <a:t>twigs, sticks or long grass if you </a:t>
            </a:r>
            <a:br>
              <a:rPr lang="en-GB" dirty="0"/>
            </a:br>
            <a:r>
              <a:rPr lang="en-GB" dirty="0"/>
              <a:t>have a garden</a:t>
            </a:r>
          </a:p>
          <a:p>
            <a:pPr defTabSz="966338">
              <a:spcAft>
                <a:spcPts val="800"/>
              </a:spcAft>
              <a:defRPr/>
            </a:pPr>
            <a:r>
              <a:rPr lang="en-GB" dirty="0"/>
              <a:t>You’ll need glue or tape. You’ll also need:</a:t>
            </a:r>
          </a:p>
          <a:p>
            <a:pPr marL="288000" indent="-288000" defTabSz="966338">
              <a:spcAft>
                <a:spcPts val="800"/>
              </a:spcAft>
              <a:buFont typeface="Arial"/>
              <a:buChar char="•"/>
              <a:defRPr/>
            </a:pPr>
            <a:r>
              <a:rPr lang="en-GB" dirty="0"/>
              <a:t>scissors (with adult help if you need it)</a:t>
            </a:r>
          </a:p>
          <a:p>
            <a:pPr marL="288000" indent="-288000" defTabSz="966338">
              <a:spcAft>
                <a:spcPts val="800"/>
              </a:spcAft>
              <a:buFont typeface="Arial"/>
              <a:buChar char="•"/>
              <a:defRPr/>
            </a:pPr>
            <a:r>
              <a:rPr lang="en-GB" dirty="0"/>
              <a:t>ruler</a:t>
            </a:r>
            <a:endParaRPr lang="en-GB" b="1" dirty="0"/>
          </a:p>
        </p:txBody>
      </p:sp>
      <p:sp>
        <p:nvSpPr>
          <p:cNvPr id="7" name="Title 1">
            <a:extLst>
              <a:ext uri="{FF2B5EF4-FFF2-40B4-BE49-F238E27FC236}">
                <a16:creationId xmlns:a16="http://schemas.microsoft.com/office/drawing/2014/main" id="{A760E1EB-55C9-0D46-9C22-81FA117E7367}"/>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MAKE A TENNIS NET</a:t>
            </a:r>
          </a:p>
        </p:txBody>
      </p:sp>
      <p:sp>
        <p:nvSpPr>
          <p:cNvPr id="11" name="Rectangle 10">
            <a:extLst>
              <a:ext uri="{FF2B5EF4-FFF2-40B4-BE49-F238E27FC236}">
                <a16:creationId xmlns:a16="http://schemas.microsoft.com/office/drawing/2014/main" id="{8C88E5B8-06DE-5442-A113-16325EDE8462}"/>
              </a:ext>
            </a:extLst>
          </p:cNvPr>
          <p:cNvSpPr/>
          <p:nvPr/>
        </p:nvSpPr>
        <p:spPr>
          <a:xfrm>
            <a:off x="1476000" y="1296000"/>
            <a:ext cx="4950712" cy="3703578"/>
          </a:xfrm>
          <a:prstGeom prst="rect">
            <a:avLst/>
          </a:prstGeom>
        </p:spPr>
        <p:txBody>
          <a:bodyPr wrap="square" lIns="90000">
            <a:spAutoFit/>
          </a:bodyPr>
          <a:lstStyle/>
          <a:p>
            <a:pPr>
              <a:spcAft>
                <a:spcPts val="1200"/>
              </a:spcAft>
            </a:pPr>
            <a:r>
              <a:rPr lang="en-GB" sz="2000" b="1" dirty="0">
                <a:solidFill>
                  <a:srgbClr val="EB5D0B"/>
                </a:solidFill>
                <a:latin typeface="Arial" panose="020B0604020202020204" pitchFamily="34" charset="0"/>
              </a:rPr>
              <a:t>Instructions</a:t>
            </a:r>
            <a:endParaRPr lang="en-GB" sz="2000" dirty="0">
              <a:solidFill>
                <a:srgbClr val="EB5D0B"/>
              </a:solidFill>
            </a:endParaRPr>
          </a:p>
          <a:p>
            <a:pPr marL="342900" indent="-342900">
              <a:spcAft>
                <a:spcPts val="800"/>
              </a:spcAft>
              <a:buAutoNum type="arabicPeriod"/>
            </a:pPr>
            <a:r>
              <a:rPr lang="en-GB" dirty="0">
                <a:latin typeface="Arial" panose="020B0604020202020204" pitchFamily="34" charset="0"/>
                <a:cs typeface="Arial" panose="020B0604020202020204" pitchFamily="34" charset="0"/>
              </a:rPr>
              <a:t>Tennis nets are 1.07 metres x 8.23 metres. That’s big! </a:t>
            </a:r>
          </a:p>
          <a:p>
            <a:pPr marL="342900" indent="-342900">
              <a:spcAft>
                <a:spcPts val="800"/>
              </a:spcAft>
              <a:buFontTx/>
              <a:buAutoNum type="arabicPeriod"/>
            </a:pPr>
            <a:r>
              <a:rPr lang="en-GB" dirty="0">
                <a:latin typeface="Arial" panose="020B0604020202020204" pitchFamily="34" charset="0"/>
                <a:cs typeface="Arial" panose="020B0604020202020204" pitchFamily="34" charset="0"/>
              </a:rPr>
              <a:t>Can you make a model tennis net using whatever you can find around the home? </a:t>
            </a:r>
          </a:p>
          <a:p>
            <a:pPr marL="342900" indent="-342900">
              <a:spcAft>
                <a:spcPts val="800"/>
              </a:spcAft>
              <a:buAutoNum type="arabicPeriod"/>
            </a:pPr>
            <a:r>
              <a:rPr lang="en-GB" dirty="0">
                <a:latin typeface="Arial" panose="020B0604020202020204" pitchFamily="34" charset="0"/>
                <a:cs typeface="Arial" panose="020B0604020202020204" pitchFamily="34" charset="0"/>
              </a:rPr>
              <a:t>The net must be at least </a:t>
            </a:r>
            <a:r>
              <a:rPr lang="en-GB" b="1" dirty="0">
                <a:latin typeface="Arial" panose="020B0604020202020204" pitchFamily="34" charset="0"/>
                <a:cs typeface="Arial" panose="020B0604020202020204" pitchFamily="34" charset="0"/>
              </a:rPr>
              <a:t>30cm x 50cm</a:t>
            </a:r>
            <a:r>
              <a:rPr lang="en-GB" dirty="0">
                <a:latin typeface="Arial" panose="020B0604020202020204" pitchFamily="34" charset="0"/>
                <a:cs typeface="Arial" panose="020B0604020202020204" pitchFamily="34" charset="0"/>
              </a:rPr>
              <a:t>.</a:t>
            </a:r>
          </a:p>
          <a:p>
            <a:pPr marL="342900" indent="-342900">
              <a:spcAft>
                <a:spcPts val="800"/>
              </a:spcAft>
              <a:buAutoNum type="arabicPeriod"/>
            </a:pPr>
            <a:r>
              <a:rPr lang="en-GB" dirty="0">
                <a:latin typeface="Arial" panose="020B0604020202020204" pitchFamily="34" charset="0"/>
                <a:cs typeface="Arial" panose="020B0604020202020204" pitchFamily="34" charset="0"/>
              </a:rPr>
              <a:t>You can use glue or tape at the top of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your net</a:t>
            </a:r>
            <a:r>
              <a:rPr lang="en-GB" dirty="0">
                <a:cs typeface="Calibri"/>
              </a:rPr>
              <a:t>.</a:t>
            </a:r>
          </a:p>
          <a:p>
            <a:pPr marL="342900" indent="-342900">
              <a:spcAft>
                <a:spcPts val="800"/>
              </a:spcAft>
              <a:buAutoNum type="arabicPeriod"/>
            </a:pPr>
            <a:r>
              <a:rPr lang="en-GB" dirty="0">
                <a:cs typeface="Calibri"/>
              </a:rPr>
              <a:t>When you’ve finished, try passing a ball across your net to a partner. How many times can you do it without stopping?</a:t>
            </a:r>
          </a:p>
        </p:txBody>
      </p:sp>
      <p:sp>
        <p:nvSpPr>
          <p:cNvPr id="10" name="Right Triangle 9">
            <a:extLst>
              <a:ext uri="{FF2B5EF4-FFF2-40B4-BE49-F238E27FC236}">
                <a16:creationId xmlns:a16="http://schemas.microsoft.com/office/drawing/2014/main" id="{7BE10122-3408-164F-8553-837255D19ABE}"/>
              </a:ext>
            </a:extLst>
          </p:cNvPr>
          <p:cNvSpPr/>
          <p:nvPr/>
        </p:nvSpPr>
        <p:spPr>
          <a:xfrm rot="10800000">
            <a:off x="7329599" y="-1"/>
            <a:ext cx="4862401" cy="1143318"/>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649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B0FBC75-714D-42C5-B7F4-E6B238E56C48}"/>
              </a:ext>
            </a:extLst>
          </p:cNvPr>
          <p:cNvSpPr/>
          <p:nvPr/>
        </p:nvSpPr>
        <p:spPr>
          <a:xfrm>
            <a:off x="1476000" y="1296159"/>
            <a:ext cx="3845808" cy="2231380"/>
          </a:xfrm>
          <a:prstGeom prst="rect">
            <a:avLst/>
          </a:prstGeom>
          <a:ln>
            <a:noFill/>
          </a:ln>
        </p:spPr>
        <p:txBody>
          <a:bodyPr wrap="square" lIns="9000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When you’ve tried the challenge think about:</a:t>
            </a:r>
            <a:endParaRPr lang="en-GB" sz="2000" b="1" dirty="0">
              <a:latin typeface="Arial" panose="020B0604020202020204" pitchFamily="34" charset="0"/>
              <a:cs typeface="Arial" panose="020B0604020202020204" pitchFamily="34" charset="0"/>
            </a:endParaRPr>
          </a:p>
          <a:p>
            <a:pPr defTabSz="966338">
              <a:spcAft>
                <a:spcPts val="1800"/>
              </a:spcAft>
              <a:defRPr/>
            </a:pPr>
            <a:r>
              <a:rPr lang="en-GB" dirty="0">
                <a:latin typeface="Arial" panose="020B0604020202020204" pitchFamily="34" charset="0"/>
                <a:cs typeface="Arial" panose="020B0604020202020204" pitchFamily="34" charset="0"/>
              </a:rPr>
              <a:t>What helped you?</a:t>
            </a:r>
          </a:p>
          <a:p>
            <a:pPr defTabSz="966338">
              <a:spcAft>
                <a:spcPts val="1800"/>
              </a:spcAft>
              <a:defRPr/>
            </a:pPr>
            <a:r>
              <a:rPr lang="en-GB" dirty="0">
                <a:latin typeface="Arial" panose="020B0604020202020204" pitchFamily="34" charset="0"/>
                <a:cs typeface="Arial" panose="020B0604020202020204" pitchFamily="34" charset="0"/>
              </a:rPr>
              <a:t>What didn’t help you?</a:t>
            </a:r>
          </a:p>
          <a:p>
            <a:pPr defTabSz="966338">
              <a:spcAft>
                <a:spcPts val="1800"/>
              </a:spcAft>
              <a:defRPr/>
            </a:pPr>
            <a:r>
              <a:rPr lang="en-GB" dirty="0">
                <a:latin typeface="Arial" panose="020B0604020202020204" pitchFamily="34" charset="0"/>
                <a:cs typeface="Arial" panose="020B0604020202020204" pitchFamily="34" charset="0"/>
              </a:rPr>
              <a:t>How might you do it better?</a:t>
            </a:r>
          </a:p>
        </p:txBody>
      </p:sp>
      <p:sp>
        <p:nvSpPr>
          <p:cNvPr id="5" name="Title 1">
            <a:extLst>
              <a:ext uri="{FF2B5EF4-FFF2-40B4-BE49-F238E27FC236}">
                <a16:creationId xmlns:a16="http://schemas.microsoft.com/office/drawing/2014/main" id="{25E9A41C-03A5-7F49-8D1F-4E4C778EA4BD}"/>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MAKE A TENNIS NET</a:t>
            </a:r>
          </a:p>
        </p:txBody>
      </p:sp>
      <p:sp>
        <p:nvSpPr>
          <p:cNvPr id="3" name="TextBox 2">
            <a:extLst>
              <a:ext uri="{FF2B5EF4-FFF2-40B4-BE49-F238E27FC236}">
                <a16:creationId xmlns:a16="http://schemas.microsoft.com/office/drawing/2014/main" id="{8A02370B-B864-E74F-955E-10F81528114E}"/>
              </a:ext>
            </a:extLst>
          </p:cNvPr>
          <p:cNvSpPr txBox="1"/>
          <p:nvPr/>
        </p:nvSpPr>
        <p:spPr>
          <a:xfrm>
            <a:off x="5672667" y="1296159"/>
            <a:ext cx="5522976" cy="4570482"/>
          </a:xfrm>
          <a:prstGeom prst="rect">
            <a:avLst/>
          </a:prstGeom>
          <a:noFill/>
        </p:spPr>
        <p:txBody>
          <a:bodyPr wrap="square" rtlCol="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Make the challenge harder!</a:t>
            </a:r>
            <a:endParaRPr lang="en-GB" b="1" dirty="0">
              <a:latin typeface="Arial" panose="020B0604020202020204" pitchFamily="34" charset="0"/>
              <a:cs typeface="Arial" panose="020B0604020202020204" pitchFamily="34" charset="0"/>
            </a:endParaRPr>
          </a:p>
          <a:p>
            <a:pPr defTabSz="966338">
              <a:spcAft>
                <a:spcPts val="800"/>
              </a:spcAft>
              <a:defRPr/>
            </a:pPr>
            <a:r>
              <a:rPr lang="en-GB" dirty="0">
                <a:latin typeface="Arial" panose="020B0604020202020204" pitchFamily="34" charset="0"/>
                <a:cs typeface="Arial" panose="020B0604020202020204" pitchFamily="34" charset="0"/>
              </a:rPr>
              <a:t>Do the challenge again, but this time try these ideas:</a:t>
            </a:r>
            <a:endParaRPr lang="en-GB" b="1" dirty="0">
              <a:latin typeface="Arial" panose="020B0604020202020204" pitchFamily="34" charset="0"/>
              <a:cs typeface="Arial" panose="020B0604020202020204" pitchFamily="34" charset="0"/>
            </a:endParaRPr>
          </a:p>
          <a:p>
            <a:pPr marL="288000" lvl="0" indent="-288000">
              <a:spcAft>
                <a:spcPts val="800"/>
              </a:spcAft>
              <a:buFont typeface="Arial"/>
              <a:buChar char="•"/>
              <a:defRPr/>
            </a:pPr>
            <a:r>
              <a:rPr lang="en-GB" dirty="0">
                <a:solidFill>
                  <a:srgbClr val="000000"/>
                </a:solidFill>
              </a:rPr>
              <a:t>Make the net </a:t>
            </a:r>
            <a:r>
              <a:rPr lang="en-GB" b="1" dirty="0">
                <a:solidFill>
                  <a:srgbClr val="000000"/>
                </a:solidFill>
              </a:rPr>
              <a:t>bigger</a:t>
            </a:r>
            <a:r>
              <a:rPr lang="en-GB" dirty="0">
                <a:solidFill>
                  <a:srgbClr val="000000"/>
                </a:solidFill>
              </a:rPr>
              <a:t> – how about 50cm x 50cm? </a:t>
            </a:r>
          </a:p>
          <a:p>
            <a:pPr marL="288000" lvl="0" indent="-288000">
              <a:spcAft>
                <a:spcPts val="800"/>
              </a:spcAft>
              <a:buFont typeface="Arial"/>
              <a:buChar char="•"/>
              <a:defRPr/>
            </a:pPr>
            <a:r>
              <a:rPr lang="en-GB" dirty="0">
                <a:solidFill>
                  <a:srgbClr val="000000"/>
                </a:solidFill>
              </a:rPr>
              <a:t>Make a few </a:t>
            </a:r>
            <a:r>
              <a:rPr lang="en-GB" b="1" dirty="0">
                <a:solidFill>
                  <a:srgbClr val="000000"/>
                </a:solidFill>
              </a:rPr>
              <a:t>different-sized nets </a:t>
            </a:r>
            <a:r>
              <a:rPr lang="en-GB" dirty="0">
                <a:solidFill>
                  <a:srgbClr val="000000"/>
                </a:solidFill>
              </a:rPr>
              <a:t>and </a:t>
            </a:r>
            <a:r>
              <a:rPr lang="en-GB" b="1" dirty="0">
                <a:solidFill>
                  <a:srgbClr val="000000"/>
                </a:solidFill>
              </a:rPr>
              <a:t>join</a:t>
            </a:r>
            <a:r>
              <a:rPr lang="en-GB" dirty="0">
                <a:solidFill>
                  <a:srgbClr val="000000"/>
                </a:solidFill>
              </a:rPr>
              <a:t> them together to make one long one.</a:t>
            </a:r>
          </a:p>
          <a:p>
            <a:pPr marL="288000" lvl="0" indent="-288000">
              <a:spcAft>
                <a:spcPts val="800"/>
              </a:spcAft>
              <a:buFont typeface="Arial"/>
              <a:buChar char="•"/>
              <a:defRPr/>
            </a:pPr>
            <a:r>
              <a:rPr lang="en-GB" dirty="0">
                <a:solidFill>
                  <a:srgbClr val="000000"/>
                </a:solidFill>
              </a:rPr>
              <a:t>Make a net using only </a:t>
            </a:r>
            <a:r>
              <a:rPr lang="en-GB" b="1" dirty="0">
                <a:solidFill>
                  <a:srgbClr val="000000"/>
                </a:solidFill>
              </a:rPr>
              <a:t>one type of material,</a:t>
            </a:r>
            <a:r>
              <a:rPr lang="en-GB" dirty="0">
                <a:solidFill>
                  <a:srgbClr val="000000"/>
                </a:solidFill>
              </a:rPr>
              <a:t> or only two.</a:t>
            </a:r>
          </a:p>
          <a:p>
            <a:pPr marL="288000" lvl="0" indent="-288000">
              <a:spcAft>
                <a:spcPts val="800"/>
              </a:spcAft>
              <a:buFont typeface="Arial"/>
              <a:buChar char="•"/>
              <a:defRPr/>
            </a:pPr>
            <a:r>
              <a:rPr lang="en-GB" dirty="0">
                <a:solidFill>
                  <a:srgbClr val="000000"/>
                </a:solidFill>
              </a:rPr>
              <a:t>Find the best</a:t>
            </a:r>
            <a:r>
              <a:rPr lang="en-GB" b="1" dirty="0">
                <a:solidFill>
                  <a:srgbClr val="000000"/>
                </a:solidFill>
              </a:rPr>
              <a:t> combination </a:t>
            </a:r>
            <a:r>
              <a:rPr lang="en-GB" dirty="0">
                <a:solidFill>
                  <a:srgbClr val="000000"/>
                </a:solidFill>
              </a:rPr>
              <a:t>of materials to make your net as sturdy as possible.</a:t>
            </a:r>
          </a:p>
          <a:p>
            <a:pPr marL="288000" lvl="0" indent="-288000">
              <a:spcAft>
                <a:spcPts val="800"/>
              </a:spcAft>
              <a:buFont typeface="Arial"/>
              <a:buChar char="•"/>
              <a:defRPr/>
            </a:pPr>
            <a:r>
              <a:rPr lang="en-GB" dirty="0">
                <a:solidFill>
                  <a:srgbClr val="000000"/>
                </a:solidFill>
              </a:rPr>
              <a:t>Make tennis nets and a </a:t>
            </a:r>
            <a:r>
              <a:rPr lang="en-GB" b="1" dirty="0">
                <a:solidFill>
                  <a:srgbClr val="000000"/>
                </a:solidFill>
              </a:rPr>
              <a:t>ball </a:t>
            </a:r>
            <a:r>
              <a:rPr lang="en-GB" dirty="0">
                <a:solidFill>
                  <a:srgbClr val="000000"/>
                </a:solidFill>
              </a:rPr>
              <a:t>to go with your net, and a tennis court too! Use these to play a mini game of tennis – does it work?</a:t>
            </a:r>
            <a:endParaRPr lang="en-GB" dirty="0">
              <a:solidFill>
                <a:srgbClr val="00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057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120B2B6-7960-2247-919C-4A9388F3221A}"/>
              </a:ext>
            </a:extLst>
          </p:cNvPr>
          <p:cNvSpPr txBox="1">
            <a:spLocks/>
          </p:cNvSpPr>
          <p:nvPr/>
        </p:nvSpPr>
        <p:spPr>
          <a:xfrm>
            <a:off x="251524" y="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AND THE AWARD GOES TO…</a:t>
            </a:r>
          </a:p>
        </p:txBody>
      </p:sp>
      <p:pic>
        <p:nvPicPr>
          <p:cNvPr id="4" name="Picture Placeholder 3" descr="A person riding on the back of a bicycle&#10;&#10;Description automatically generated">
            <a:extLst>
              <a:ext uri="{FF2B5EF4-FFF2-40B4-BE49-F238E27FC236}">
                <a16:creationId xmlns:a16="http://schemas.microsoft.com/office/drawing/2014/main" id="{2CC48709-BE02-DC48-ABB5-9FAA153386B5}"/>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205171" y="-26127"/>
            <a:ext cx="5969408" cy="6892835"/>
          </a:xfrm>
        </p:spPr>
      </p:pic>
      <p:sp>
        <p:nvSpPr>
          <p:cNvPr id="5" name="Rectangle 4">
            <a:extLst>
              <a:ext uri="{FF2B5EF4-FFF2-40B4-BE49-F238E27FC236}">
                <a16:creationId xmlns:a16="http://schemas.microsoft.com/office/drawing/2014/main" id="{F7295BB4-FC55-46F1-9C78-3161800418DA}"/>
              </a:ext>
            </a:extLst>
          </p:cNvPr>
          <p:cNvSpPr/>
          <p:nvPr/>
        </p:nvSpPr>
        <p:spPr>
          <a:xfrm>
            <a:off x="313200" y="1087200"/>
            <a:ext cx="6096000" cy="1241365"/>
          </a:xfrm>
          <a:prstGeom prst="rect">
            <a:avLst/>
          </a:prstGeom>
        </p:spPr>
        <p:txBody>
          <a:bodyPr lIns="90000">
            <a:spAutoFit/>
          </a:bodyPr>
          <a:lstStyle/>
          <a:p>
            <a:pPr defTabSz="966338">
              <a:spcAft>
                <a:spcPts val="800"/>
              </a:spcAft>
              <a:defRPr/>
            </a:pPr>
            <a:r>
              <a:rPr lang="en-GB" sz="1600" b="1" dirty="0">
                <a:solidFill>
                  <a:schemeClr val="bg1"/>
                </a:solidFill>
              </a:rPr>
              <a:t>Ask yourself…</a:t>
            </a:r>
            <a:endParaRPr lang="en-GB" sz="1400" dirty="0">
              <a:solidFill>
                <a:schemeClr val="bg1"/>
              </a:solidFill>
            </a:endParaRPr>
          </a:p>
          <a:p>
            <a:pPr marL="285750" indent="-285750" defTabSz="966338">
              <a:spcAft>
                <a:spcPts val="600"/>
              </a:spcAft>
              <a:buFont typeface="Arial" panose="020B0604020202020204" pitchFamily="34" charset="0"/>
              <a:buChar char="•"/>
              <a:defRPr/>
            </a:pPr>
            <a:r>
              <a:rPr lang="en-GB" sz="1400" dirty="0">
                <a:solidFill>
                  <a:schemeClr val="bg1"/>
                </a:solidFill>
              </a:rPr>
              <a:t>How well did I do?</a:t>
            </a:r>
          </a:p>
          <a:p>
            <a:pPr marL="285750" indent="-285750" defTabSz="966338">
              <a:spcAft>
                <a:spcPts val="600"/>
              </a:spcAft>
              <a:buFont typeface="Arial" panose="020B0604020202020204" pitchFamily="34" charset="0"/>
              <a:buChar char="•"/>
              <a:defRPr/>
            </a:pPr>
            <a:r>
              <a:rPr lang="en-GB" sz="1400" dirty="0">
                <a:solidFill>
                  <a:schemeClr val="bg1"/>
                </a:solidFill>
              </a:rPr>
              <a:t>How well did everyone else do?</a:t>
            </a:r>
          </a:p>
          <a:p>
            <a:pPr marL="285750" indent="-285750" defTabSz="966338">
              <a:spcAft>
                <a:spcPts val="600"/>
              </a:spcAft>
              <a:buFont typeface="Arial" panose="020B0604020202020204" pitchFamily="34" charset="0"/>
              <a:buChar char="•"/>
              <a:defRPr/>
            </a:pPr>
            <a:r>
              <a:rPr lang="en-GB" sz="1400" dirty="0">
                <a:solidFill>
                  <a:schemeClr val="bg1"/>
                </a:solidFill>
              </a:rPr>
              <a:t>Did I persevere at the challenge?</a:t>
            </a:r>
          </a:p>
        </p:txBody>
      </p:sp>
      <p:sp>
        <p:nvSpPr>
          <p:cNvPr id="7" name="Rectangle 6">
            <a:extLst>
              <a:ext uri="{FF2B5EF4-FFF2-40B4-BE49-F238E27FC236}">
                <a16:creationId xmlns:a16="http://schemas.microsoft.com/office/drawing/2014/main" id="{5E1660F8-5826-4554-8630-A1D94FCDD52D}"/>
              </a:ext>
            </a:extLst>
          </p:cNvPr>
          <p:cNvSpPr/>
          <p:nvPr/>
        </p:nvSpPr>
        <p:spPr>
          <a:xfrm>
            <a:off x="313200" y="2636547"/>
            <a:ext cx="6772637" cy="1164421"/>
          </a:xfrm>
          <a:prstGeom prst="rect">
            <a:avLst/>
          </a:prstGeom>
        </p:spPr>
        <p:txBody>
          <a:bodyPr wrap="square">
            <a:spAutoFit/>
          </a:bodyPr>
          <a:lstStyle/>
          <a:p>
            <a:pPr defTabSz="966338">
              <a:spcAft>
                <a:spcPts val="800"/>
              </a:spcAft>
              <a:defRPr/>
            </a:pPr>
            <a:r>
              <a:rPr lang="en-GB" sz="1600" b="1" dirty="0">
                <a:solidFill>
                  <a:schemeClr val="bg1"/>
                </a:solidFill>
              </a:rPr>
              <a:t>And today’s award goes to… </a:t>
            </a:r>
          </a:p>
          <a:p>
            <a:pPr marL="285750" indent="-285750" defTabSz="966338">
              <a:spcAft>
                <a:spcPts val="600"/>
              </a:spcAft>
              <a:buFont typeface="Arial" panose="020B0604020202020204" pitchFamily="34" charset="0"/>
              <a:buChar char="•"/>
              <a:defRPr/>
            </a:pPr>
            <a:r>
              <a:rPr lang="en-GB" sz="1400" dirty="0">
                <a:solidFill>
                  <a:schemeClr val="bg1"/>
                </a:solidFill>
              </a:rPr>
              <a:t>Who wins the award for </a:t>
            </a:r>
            <a:r>
              <a:rPr lang="en-GB" sz="1400" b="1" i="1" dirty="0">
                <a:solidFill>
                  <a:srgbClr val="EB5D0B"/>
                </a:solidFill>
              </a:rPr>
              <a:t>persevering</a:t>
            </a:r>
            <a:r>
              <a:rPr lang="en-GB" sz="1400" dirty="0">
                <a:solidFill>
                  <a:schemeClr val="bg1"/>
                </a:solidFill>
              </a:rPr>
              <a:t> when things got tough?</a:t>
            </a:r>
          </a:p>
          <a:p>
            <a:pPr marL="285750" indent="-285750" defTabSz="966338">
              <a:spcAft>
                <a:spcPts val="600"/>
              </a:spcAft>
              <a:buFont typeface="Arial" panose="020B0604020202020204" pitchFamily="34" charset="0"/>
              <a:buChar char="•"/>
              <a:defRPr/>
            </a:pPr>
            <a:r>
              <a:rPr lang="en-GB" sz="1400" dirty="0">
                <a:solidFill>
                  <a:schemeClr val="bg1"/>
                </a:solidFill>
              </a:rPr>
              <a:t>Did you or anybody else demonstrate any other key qualities?              </a:t>
            </a:r>
            <a:r>
              <a:rPr lang="en-GB" sz="1400" b="1" i="1" dirty="0">
                <a:solidFill>
                  <a:srgbClr val="EB5D0B"/>
                </a:solidFill>
              </a:rPr>
              <a:t>Resilience, motivation, passion, respect?</a:t>
            </a:r>
            <a:endParaRPr lang="en-GB" sz="1400" dirty="0">
              <a:solidFill>
                <a:srgbClr val="EB5D0B"/>
              </a:solidFill>
            </a:endParaRPr>
          </a:p>
        </p:txBody>
      </p:sp>
      <p:sp>
        <p:nvSpPr>
          <p:cNvPr id="8" name="Rectangle 7">
            <a:extLst>
              <a:ext uri="{FF2B5EF4-FFF2-40B4-BE49-F238E27FC236}">
                <a16:creationId xmlns:a16="http://schemas.microsoft.com/office/drawing/2014/main" id="{AF96215C-F90D-4D0B-8F4F-817FF46B2A43}"/>
              </a:ext>
            </a:extLst>
          </p:cNvPr>
          <p:cNvSpPr/>
          <p:nvPr/>
        </p:nvSpPr>
        <p:spPr>
          <a:xfrm>
            <a:off x="2019711" y="4102721"/>
            <a:ext cx="4560383" cy="1379865"/>
          </a:xfrm>
          <a:prstGeom prst="rect">
            <a:avLst/>
          </a:prstGeom>
        </p:spPr>
        <p:txBody>
          <a:bodyPr wrap="square">
            <a:spAutoFit/>
          </a:bodyPr>
          <a:lstStyle/>
          <a:p>
            <a:pPr defTabSz="966338">
              <a:spcAft>
                <a:spcPts val="800"/>
              </a:spcAft>
              <a:defRPr/>
            </a:pPr>
            <a:r>
              <a:rPr lang="en-GB" sz="1600" b="1" dirty="0">
                <a:solidFill>
                  <a:schemeClr val="bg1"/>
                </a:solidFill>
              </a:rPr>
              <a:t>Afterwards…</a:t>
            </a:r>
          </a:p>
          <a:p>
            <a:pPr marL="285750" indent="-285750" defTabSz="966338">
              <a:spcAft>
                <a:spcPts val="600"/>
              </a:spcAft>
              <a:buFont typeface="Arial" panose="020B0604020202020204" pitchFamily="34" charset="0"/>
              <a:buChar char="•"/>
              <a:defRPr/>
            </a:pPr>
            <a:r>
              <a:rPr lang="en-GB" sz="1400" dirty="0">
                <a:solidFill>
                  <a:schemeClr val="bg1"/>
                </a:solidFill>
              </a:rPr>
              <a:t>Congratulate everyone (including yourself!) for something they did well.</a:t>
            </a:r>
          </a:p>
          <a:p>
            <a:pPr marL="285750" indent="-285750" defTabSz="966338">
              <a:spcAft>
                <a:spcPts val="600"/>
              </a:spcAft>
              <a:buFont typeface="Arial" panose="020B0604020202020204" pitchFamily="34" charset="0"/>
              <a:buChar char="•"/>
              <a:defRPr/>
            </a:pPr>
            <a:r>
              <a:rPr lang="en-GB" sz="1400" dirty="0">
                <a:solidFill>
                  <a:schemeClr val="bg1"/>
                </a:solidFill>
              </a:rPr>
              <a:t>Notice times when you or someone else is persevering at something challenging.</a:t>
            </a:r>
          </a:p>
        </p:txBody>
      </p:sp>
    </p:spTree>
    <p:extLst>
      <p:ext uri="{BB962C8B-B14F-4D97-AF65-F5344CB8AC3E}">
        <p14:creationId xmlns:p14="http://schemas.microsoft.com/office/powerpoint/2010/main" val="1684917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7452</TotalTime>
  <Words>784</Words>
  <Application>Microsoft Office PowerPoint</Application>
  <PresentationFormat>Widescreen</PresentationFormat>
  <Paragraphs>87</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subject/>
  <dc:creator>Ed Coms</dc:creator>
  <cp:keywords/>
  <dc:description/>
  <cp:lastModifiedBy>Eleanor Ward</cp:lastModifiedBy>
  <cp:revision>544</cp:revision>
  <cp:lastPrinted>2019-12-07T16:20:00Z</cp:lastPrinted>
  <dcterms:created xsi:type="dcterms:W3CDTF">2019-10-23T07:21:47Z</dcterms:created>
  <dcterms:modified xsi:type="dcterms:W3CDTF">2020-04-07T09:41:07Z</dcterms:modified>
  <cp:category/>
</cp:coreProperties>
</file>